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003" autoAdjust="0"/>
    <p:restoredTop sz="94660"/>
  </p:normalViewPr>
  <p:slideViewPr>
    <p:cSldViewPr>
      <p:cViewPr varScale="1">
        <p:scale>
          <a:sx n="69" d="100"/>
          <a:sy n="69" d="100"/>
        </p:scale>
        <p:origin x="-726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1/26/2020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1/26/2020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57200" y="0"/>
            <a:ext cx="1122045" cy="5329555"/>
          </a:xfrm>
          <a:custGeom>
            <a:avLst/>
            <a:gdLst/>
            <a:ahLst/>
            <a:cxnLst/>
            <a:rect l="l" t="t" r="r" b="b"/>
            <a:pathLst>
              <a:path w="1122045" h="5329555">
                <a:moveTo>
                  <a:pt x="1121664" y="0"/>
                </a:moveTo>
                <a:lnTo>
                  <a:pt x="867791" y="0"/>
                </a:lnTo>
                <a:lnTo>
                  <a:pt x="0" y="5286502"/>
                </a:lnTo>
                <a:lnTo>
                  <a:pt x="247497" y="5329428"/>
                </a:lnTo>
                <a:lnTo>
                  <a:pt x="1121664" y="0"/>
                </a:lnTo>
                <a:close/>
              </a:path>
            </a:pathLst>
          </a:custGeom>
          <a:solidFill>
            <a:srgbClr val="BB1C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50876" y="0"/>
            <a:ext cx="1117600" cy="5278120"/>
          </a:xfrm>
          <a:custGeom>
            <a:avLst/>
            <a:gdLst/>
            <a:ahLst/>
            <a:cxnLst/>
            <a:rect l="l" t="t" r="r" b="b"/>
            <a:pathLst>
              <a:path w="1117600" h="5278120">
                <a:moveTo>
                  <a:pt x="1117092" y="0"/>
                </a:moveTo>
                <a:lnTo>
                  <a:pt x="864793" y="0"/>
                </a:lnTo>
                <a:lnTo>
                  <a:pt x="0" y="5239512"/>
                </a:lnTo>
                <a:lnTo>
                  <a:pt x="249123" y="5277612"/>
                </a:lnTo>
                <a:lnTo>
                  <a:pt x="1117092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50876" y="5239511"/>
            <a:ext cx="1228725" cy="1618615"/>
          </a:xfrm>
          <a:custGeom>
            <a:avLst/>
            <a:gdLst/>
            <a:ahLst/>
            <a:cxnLst/>
            <a:rect l="l" t="t" r="r" b="b"/>
            <a:pathLst>
              <a:path w="1228725" h="1618615">
                <a:moveTo>
                  <a:pt x="0" y="0"/>
                </a:moveTo>
                <a:lnTo>
                  <a:pt x="1174369" y="1618487"/>
                </a:lnTo>
                <a:lnTo>
                  <a:pt x="1228344" y="1618487"/>
                </a:lnTo>
                <a:lnTo>
                  <a:pt x="0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57200" y="5291328"/>
            <a:ext cx="1495425" cy="1567180"/>
          </a:xfrm>
          <a:custGeom>
            <a:avLst/>
            <a:gdLst/>
            <a:ahLst/>
            <a:cxnLst/>
            <a:rect l="l" t="t" r="r" b="b"/>
            <a:pathLst>
              <a:path w="1495425" h="1567179">
                <a:moveTo>
                  <a:pt x="0" y="0"/>
                </a:moveTo>
                <a:lnTo>
                  <a:pt x="1442720" y="1566672"/>
                </a:lnTo>
                <a:lnTo>
                  <a:pt x="1495044" y="1566672"/>
                </a:lnTo>
                <a:lnTo>
                  <a:pt x="0" y="0"/>
                </a:lnTo>
                <a:close/>
              </a:path>
            </a:pathLst>
          </a:custGeom>
          <a:solidFill>
            <a:srgbClr val="5E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457200" y="5286755"/>
            <a:ext cx="2131060" cy="1571625"/>
          </a:xfrm>
          <a:custGeom>
            <a:avLst/>
            <a:gdLst/>
            <a:ahLst/>
            <a:cxnLst/>
            <a:rect l="l" t="t" r="r" b="b"/>
            <a:pathLst>
              <a:path w="2131060" h="1571625">
                <a:moveTo>
                  <a:pt x="0" y="0"/>
                </a:moveTo>
                <a:lnTo>
                  <a:pt x="0" y="4699"/>
                </a:lnTo>
                <a:lnTo>
                  <a:pt x="1495552" y="1571243"/>
                </a:lnTo>
                <a:lnTo>
                  <a:pt x="2130552" y="1571243"/>
                </a:lnTo>
                <a:lnTo>
                  <a:pt x="247662" y="42799"/>
                </a:lnTo>
                <a:lnTo>
                  <a:pt x="0" y="0"/>
                </a:lnTo>
                <a:close/>
              </a:path>
            </a:pathLst>
          </a:custGeom>
          <a:solidFill>
            <a:srgbClr val="8D15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50876" y="5239511"/>
            <a:ext cx="1694814" cy="1618615"/>
          </a:xfrm>
          <a:custGeom>
            <a:avLst/>
            <a:gdLst/>
            <a:ahLst/>
            <a:cxnLst/>
            <a:rect l="l" t="t" r="r" b="b"/>
            <a:pathLst>
              <a:path w="1694814" h="1618615">
                <a:moveTo>
                  <a:pt x="0" y="0"/>
                </a:moveTo>
                <a:lnTo>
                  <a:pt x="1228217" y="1618487"/>
                </a:lnTo>
                <a:lnTo>
                  <a:pt x="1694688" y="1618487"/>
                </a:lnTo>
                <a:lnTo>
                  <a:pt x="291973" y="95250"/>
                </a:lnTo>
                <a:lnTo>
                  <a:pt x="244360" y="42799"/>
                </a:lnTo>
                <a:lnTo>
                  <a:pt x="249123" y="42799"/>
                </a:lnTo>
                <a:lnTo>
                  <a:pt x="249123" y="38100"/>
                </a:lnTo>
                <a:lnTo>
                  <a:pt x="24436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1/26/2020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57200" y="0"/>
            <a:ext cx="1122045" cy="5329555"/>
          </a:xfrm>
          <a:custGeom>
            <a:avLst/>
            <a:gdLst/>
            <a:ahLst/>
            <a:cxnLst/>
            <a:rect l="l" t="t" r="r" b="b"/>
            <a:pathLst>
              <a:path w="1122045" h="5329555">
                <a:moveTo>
                  <a:pt x="1121664" y="0"/>
                </a:moveTo>
                <a:lnTo>
                  <a:pt x="867791" y="0"/>
                </a:lnTo>
                <a:lnTo>
                  <a:pt x="0" y="5286502"/>
                </a:lnTo>
                <a:lnTo>
                  <a:pt x="247497" y="5329428"/>
                </a:lnTo>
                <a:lnTo>
                  <a:pt x="1121664" y="0"/>
                </a:lnTo>
                <a:close/>
              </a:path>
            </a:pathLst>
          </a:custGeom>
          <a:solidFill>
            <a:srgbClr val="BB1C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50876" y="0"/>
            <a:ext cx="1117600" cy="5278120"/>
          </a:xfrm>
          <a:custGeom>
            <a:avLst/>
            <a:gdLst/>
            <a:ahLst/>
            <a:cxnLst/>
            <a:rect l="l" t="t" r="r" b="b"/>
            <a:pathLst>
              <a:path w="1117600" h="5278120">
                <a:moveTo>
                  <a:pt x="1117092" y="0"/>
                </a:moveTo>
                <a:lnTo>
                  <a:pt x="864793" y="0"/>
                </a:lnTo>
                <a:lnTo>
                  <a:pt x="0" y="5239512"/>
                </a:lnTo>
                <a:lnTo>
                  <a:pt x="249123" y="5277612"/>
                </a:lnTo>
                <a:lnTo>
                  <a:pt x="1117092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50876" y="5239511"/>
            <a:ext cx="1228725" cy="1618615"/>
          </a:xfrm>
          <a:custGeom>
            <a:avLst/>
            <a:gdLst/>
            <a:ahLst/>
            <a:cxnLst/>
            <a:rect l="l" t="t" r="r" b="b"/>
            <a:pathLst>
              <a:path w="1228725" h="1618615">
                <a:moveTo>
                  <a:pt x="0" y="0"/>
                </a:moveTo>
                <a:lnTo>
                  <a:pt x="1174369" y="1618487"/>
                </a:lnTo>
                <a:lnTo>
                  <a:pt x="1228344" y="1618487"/>
                </a:lnTo>
                <a:lnTo>
                  <a:pt x="0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57200" y="5291328"/>
            <a:ext cx="1495425" cy="1567180"/>
          </a:xfrm>
          <a:custGeom>
            <a:avLst/>
            <a:gdLst/>
            <a:ahLst/>
            <a:cxnLst/>
            <a:rect l="l" t="t" r="r" b="b"/>
            <a:pathLst>
              <a:path w="1495425" h="1567179">
                <a:moveTo>
                  <a:pt x="0" y="0"/>
                </a:moveTo>
                <a:lnTo>
                  <a:pt x="1442720" y="1566672"/>
                </a:lnTo>
                <a:lnTo>
                  <a:pt x="1495044" y="1566672"/>
                </a:lnTo>
                <a:lnTo>
                  <a:pt x="0" y="0"/>
                </a:lnTo>
                <a:close/>
              </a:path>
            </a:pathLst>
          </a:custGeom>
          <a:solidFill>
            <a:srgbClr val="5E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457200" y="5286755"/>
            <a:ext cx="2131060" cy="1571625"/>
          </a:xfrm>
          <a:custGeom>
            <a:avLst/>
            <a:gdLst/>
            <a:ahLst/>
            <a:cxnLst/>
            <a:rect l="l" t="t" r="r" b="b"/>
            <a:pathLst>
              <a:path w="2131060" h="1571625">
                <a:moveTo>
                  <a:pt x="0" y="0"/>
                </a:moveTo>
                <a:lnTo>
                  <a:pt x="0" y="4699"/>
                </a:lnTo>
                <a:lnTo>
                  <a:pt x="1495552" y="1571243"/>
                </a:lnTo>
                <a:lnTo>
                  <a:pt x="2130552" y="1571243"/>
                </a:lnTo>
                <a:lnTo>
                  <a:pt x="247662" y="42799"/>
                </a:lnTo>
                <a:lnTo>
                  <a:pt x="0" y="0"/>
                </a:lnTo>
                <a:close/>
              </a:path>
            </a:pathLst>
          </a:custGeom>
          <a:solidFill>
            <a:srgbClr val="8D15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50876" y="5239511"/>
            <a:ext cx="1694814" cy="1618615"/>
          </a:xfrm>
          <a:custGeom>
            <a:avLst/>
            <a:gdLst/>
            <a:ahLst/>
            <a:cxnLst/>
            <a:rect l="l" t="t" r="r" b="b"/>
            <a:pathLst>
              <a:path w="1694814" h="1618615">
                <a:moveTo>
                  <a:pt x="0" y="0"/>
                </a:moveTo>
                <a:lnTo>
                  <a:pt x="1228217" y="1618487"/>
                </a:lnTo>
                <a:lnTo>
                  <a:pt x="1694688" y="1618487"/>
                </a:lnTo>
                <a:lnTo>
                  <a:pt x="291973" y="95250"/>
                </a:lnTo>
                <a:lnTo>
                  <a:pt x="244360" y="42799"/>
                </a:lnTo>
                <a:lnTo>
                  <a:pt x="249123" y="42799"/>
                </a:lnTo>
                <a:lnTo>
                  <a:pt x="249123" y="38100"/>
                </a:lnTo>
                <a:lnTo>
                  <a:pt x="24436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02180" y="1212545"/>
            <a:ext cx="8787638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75105" y="1695703"/>
            <a:ext cx="9241789" cy="4214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45591" y="0"/>
            <a:ext cx="5015865" cy="6858000"/>
            <a:chOff x="545591" y="0"/>
            <a:chExt cx="5015865" cy="6858000"/>
          </a:xfrm>
        </p:grpSpPr>
        <p:sp>
          <p:nvSpPr>
            <p:cNvPr id="4" name="object 4"/>
            <p:cNvSpPr/>
            <p:nvPr/>
          </p:nvSpPr>
          <p:spPr>
            <a:xfrm>
              <a:off x="984504" y="0"/>
              <a:ext cx="1062990" cy="2778760"/>
            </a:xfrm>
            <a:custGeom>
              <a:avLst/>
              <a:gdLst/>
              <a:ahLst/>
              <a:cxnLst/>
              <a:rect l="l" t="t" r="r" b="b"/>
              <a:pathLst>
                <a:path w="1062989" h="2778760">
                  <a:moveTo>
                    <a:pt x="1062591" y="0"/>
                  </a:moveTo>
                  <a:lnTo>
                    <a:pt x="681592" y="0"/>
                  </a:lnTo>
                  <a:lnTo>
                    <a:pt x="0" y="2687828"/>
                  </a:lnTo>
                  <a:lnTo>
                    <a:pt x="357251" y="2778252"/>
                  </a:lnTo>
                  <a:lnTo>
                    <a:pt x="1062591" y="0"/>
                  </a:lnTo>
                  <a:close/>
                </a:path>
              </a:pathLst>
            </a:custGeom>
            <a:solidFill>
              <a:srgbClr val="BB1C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5591" y="0"/>
              <a:ext cx="1035685" cy="2668905"/>
            </a:xfrm>
            <a:custGeom>
              <a:avLst/>
              <a:gdLst/>
              <a:ahLst/>
              <a:cxnLst/>
              <a:rect l="l" t="t" r="r" b="b"/>
              <a:pathLst>
                <a:path w="1035685" h="2668905">
                  <a:moveTo>
                    <a:pt x="1035159" y="0"/>
                  </a:moveTo>
                  <a:lnTo>
                    <a:pt x="652106" y="0"/>
                  </a:lnTo>
                  <a:lnTo>
                    <a:pt x="0" y="2578100"/>
                  </a:lnTo>
                  <a:lnTo>
                    <a:pt x="348094" y="2663825"/>
                  </a:lnTo>
                  <a:lnTo>
                    <a:pt x="357632" y="2668524"/>
                  </a:lnTo>
                  <a:lnTo>
                    <a:pt x="1035159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5591" y="2583179"/>
              <a:ext cx="2694940" cy="4274820"/>
            </a:xfrm>
            <a:custGeom>
              <a:avLst/>
              <a:gdLst/>
              <a:ahLst/>
              <a:cxnLst/>
              <a:rect l="l" t="t" r="r" b="b"/>
              <a:pathLst>
                <a:path w="2694940" h="4274820">
                  <a:moveTo>
                    <a:pt x="0" y="0"/>
                  </a:moveTo>
                  <a:lnTo>
                    <a:pt x="2575306" y="4274820"/>
                  </a:lnTo>
                  <a:lnTo>
                    <a:pt x="2694432" y="4274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89075" y="2692907"/>
              <a:ext cx="3331845" cy="4165600"/>
            </a:xfrm>
            <a:custGeom>
              <a:avLst/>
              <a:gdLst/>
              <a:ahLst/>
              <a:cxnLst/>
              <a:rect l="l" t="t" r="r" b="b"/>
              <a:pathLst>
                <a:path w="3331845" h="4165600">
                  <a:moveTo>
                    <a:pt x="0" y="0"/>
                  </a:moveTo>
                  <a:lnTo>
                    <a:pt x="3207639" y="4165091"/>
                  </a:lnTo>
                  <a:lnTo>
                    <a:pt x="3331464" y="41650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84504" y="2688335"/>
              <a:ext cx="4577080" cy="4170045"/>
            </a:xfrm>
            <a:custGeom>
              <a:avLst/>
              <a:gdLst/>
              <a:ahLst/>
              <a:cxnLst/>
              <a:rect l="l" t="t" r="r" b="b"/>
              <a:pathLst>
                <a:path w="4577080" h="4170045">
                  <a:moveTo>
                    <a:pt x="0" y="0"/>
                  </a:moveTo>
                  <a:lnTo>
                    <a:pt x="4762" y="4699"/>
                  </a:lnTo>
                  <a:lnTo>
                    <a:pt x="3336798" y="4169664"/>
                  </a:lnTo>
                  <a:lnTo>
                    <a:pt x="4576572" y="4169664"/>
                  </a:lnTo>
                  <a:lnTo>
                    <a:pt x="357124" y="904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D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45591" y="2578607"/>
              <a:ext cx="3584575" cy="4279900"/>
            </a:xfrm>
            <a:custGeom>
              <a:avLst/>
              <a:gdLst/>
              <a:ahLst/>
              <a:cxnLst/>
              <a:rect l="l" t="t" r="r" b="b"/>
              <a:pathLst>
                <a:path w="3584575" h="4279900">
                  <a:moveTo>
                    <a:pt x="0" y="0"/>
                  </a:moveTo>
                  <a:lnTo>
                    <a:pt x="0" y="4699"/>
                  </a:lnTo>
                  <a:lnTo>
                    <a:pt x="2693924" y="4279391"/>
                  </a:lnTo>
                  <a:lnTo>
                    <a:pt x="3584448" y="4279391"/>
                  </a:lnTo>
                  <a:lnTo>
                    <a:pt x="419087" y="176149"/>
                  </a:lnTo>
                  <a:lnTo>
                    <a:pt x="361937" y="95250"/>
                  </a:lnTo>
                  <a:lnTo>
                    <a:pt x="357174" y="904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90600" y="381000"/>
            <a:ext cx="10968608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5134" marR="5080" indent="-433070" algn="ctr">
              <a:lnSpc>
                <a:spcPct val="100000"/>
              </a:lnSpc>
              <a:spcBef>
                <a:spcPts val="100"/>
              </a:spcBef>
            </a:pP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UNIT-1</a:t>
            </a:r>
            <a:br>
              <a:rPr lang="en-US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TOPIC- MANAGEMENT ACCOUNTING</a:t>
            </a:r>
            <a:br>
              <a:rPr lang="en-US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4800" b="1" dirty="0" err="1" smtClean="0">
                <a:latin typeface="Times New Roman" pitchFamily="18" charset="0"/>
                <a:cs typeface="Times New Roman" pitchFamily="18" charset="0"/>
              </a:rPr>
              <a:t>M.Com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. (Previous year)</a:t>
            </a:r>
            <a:endParaRPr sz="4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62800" y="4572000"/>
            <a:ext cx="4263516" cy="1631216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R="6350" algn="ctr">
              <a:lnSpc>
                <a:spcPct val="100000"/>
              </a:lnSpc>
              <a:spcBef>
                <a:spcPts val="1200"/>
              </a:spcBef>
            </a:pPr>
            <a:r>
              <a:rPr sz="2400" b="1" spc="45" smtClean="0">
                <a:latin typeface="Times New Roman" pitchFamily="18" charset="0"/>
                <a:cs typeface="Times New Roman" pitchFamily="18" charset="0"/>
              </a:rPr>
              <a:t>PRESENTED</a:t>
            </a:r>
            <a:r>
              <a:rPr sz="2400" b="1" spc="-254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spc="45" smtClean="0">
                <a:latin typeface="Times New Roman" pitchFamily="18" charset="0"/>
                <a:cs typeface="Times New Roman" pitchFamily="18" charset="0"/>
              </a:rPr>
              <a:t>BY</a:t>
            </a:r>
            <a:endParaRPr sz="2400" b="1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Aakansha Dahiya</a:t>
            </a:r>
          </a:p>
          <a:p>
            <a:pPr algn="ctr">
              <a:buFont typeface="Wingdings" pitchFamily="2" charset="2"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algn="ctr">
              <a:buFont typeface="Wingdings" pitchFamily="2" charset="2"/>
              <a:buNone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Kanya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Mahavidyalaya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Kharkhoda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0" y="1447800"/>
            <a:ext cx="8501380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b="1" spc="165" dirty="0"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b="1" spc="-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65" dirty="0">
                <a:latin typeface="Times New Roman" pitchFamily="18" charset="0"/>
                <a:cs typeface="Times New Roman" pitchFamily="18" charset="0"/>
              </a:rPr>
              <a:t>ACCOUNTNG</a:t>
            </a:r>
            <a:r>
              <a:rPr b="1" spc="-3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85" dirty="0">
                <a:latin typeface="Times New Roman" pitchFamily="18" charset="0"/>
                <a:cs typeface="Times New Roman" pitchFamily="18" charset="0"/>
              </a:rPr>
              <a:t>DEFINED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24000" y="3124200"/>
            <a:ext cx="94957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30" dirty="0"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accounting</a:t>
            </a:r>
            <a:r>
              <a:rPr sz="2400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is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presentation</a:t>
            </a:r>
            <a:r>
              <a:rPr sz="24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accounting</a:t>
            </a:r>
            <a:r>
              <a:rPr sz="2400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information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in 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such</a:t>
            </a:r>
            <a:r>
              <a:rPr sz="2400"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way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so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45" dirty="0">
                <a:latin typeface="Times New Roman" pitchFamily="18" charset="0"/>
                <a:cs typeface="Times New Roman" pitchFamily="18" charset="0"/>
              </a:rPr>
              <a:t>as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assist</a:t>
            </a:r>
            <a:r>
              <a:rPr sz="24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0" dirty="0">
                <a:latin typeface="Times New Roman" pitchFamily="18" charset="0"/>
                <a:cs typeface="Times New Roman" pitchFamily="18" charset="0"/>
              </a:rPr>
              <a:t>creation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policy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day-to-day</a:t>
            </a:r>
            <a:r>
              <a:rPr sz="2400"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operations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an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undertaking.</a:t>
            </a:r>
            <a:endParaRPr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67200" y="990600"/>
            <a:ext cx="3301873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b="1" spc="-180" dirty="0" smtClean="0">
                <a:latin typeface="Times New Roman" pitchFamily="18" charset="0"/>
                <a:cs typeface="Times New Roman" pitchFamily="18" charset="0"/>
              </a:rPr>
              <a:t>OBJECTIVES</a:t>
            </a:r>
            <a:endParaRPr lang="en-US" b="1" spc="-18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24000" y="2057400"/>
            <a:ext cx="9531350" cy="39651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114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assist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0" dirty="0">
                <a:latin typeface="Times New Roman" pitchFamily="18" charset="0"/>
                <a:cs typeface="Times New Roman" pitchFamily="18" charset="0"/>
              </a:rPr>
              <a:t>promoting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35" dirty="0">
                <a:latin typeface="Times New Roman" pitchFamily="18" charset="0"/>
                <a:cs typeface="Times New Roman" pitchFamily="18" charset="0"/>
              </a:rPr>
              <a:t>efficiency.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 marR="5080" indent="-287020">
              <a:lnSpc>
                <a:spcPct val="100000"/>
              </a:lnSpc>
              <a:spcBef>
                <a:spcPts val="1180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114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10" dirty="0">
                <a:latin typeface="Times New Roman" pitchFamily="18" charset="0"/>
                <a:cs typeface="Times New Roman" pitchFamily="18" charset="0"/>
              </a:rPr>
              <a:t>interpret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10" dirty="0">
                <a:latin typeface="Times New Roman" pitchFamily="18" charset="0"/>
                <a:cs typeface="Times New Roman" pitchFamily="18" charset="0"/>
              </a:rPr>
              <a:t>financial</a:t>
            </a:r>
            <a:r>
              <a:rPr sz="24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statements</a:t>
            </a:r>
            <a:r>
              <a:rPr sz="24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enable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formulate  </a:t>
            </a:r>
            <a:r>
              <a:rPr sz="2400" spc="-110" dirty="0">
                <a:latin typeface="Times New Roman" pitchFamily="18" charset="0"/>
                <a:cs typeface="Times New Roman" pitchFamily="18" charset="0"/>
              </a:rPr>
              <a:t>future</a:t>
            </a:r>
            <a:r>
              <a:rPr sz="2400" spc="-2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5" dirty="0">
                <a:latin typeface="Times New Roman" pitchFamily="18" charset="0"/>
                <a:cs typeface="Times New Roman" pitchFamily="18" charset="0"/>
              </a:rPr>
              <a:t>plans.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 indent="-287020">
              <a:lnSpc>
                <a:spcPct val="100000"/>
              </a:lnSpc>
              <a:spcBef>
                <a:spcPts val="1175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114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arrange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sz="2400" spc="-2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systematic</a:t>
            </a:r>
            <a:r>
              <a:rPr sz="24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allocation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responsibility</a:t>
            </a:r>
            <a:r>
              <a:rPr sz="2400" spc="-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for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2400" spc="-85" dirty="0">
                <a:latin typeface="Times New Roman" pitchFamily="18" charset="0"/>
                <a:cs typeface="Times New Roman" pitchFamily="18" charset="0"/>
              </a:rPr>
              <a:t>implementation</a:t>
            </a:r>
            <a:r>
              <a:rPr sz="24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plants</a:t>
            </a:r>
            <a:r>
              <a:rPr sz="24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>
                <a:latin typeface="Times New Roman" pitchFamily="18" charset="0"/>
                <a:cs typeface="Times New Roman" pitchFamily="18" charset="0"/>
              </a:rPr>
              <a:t>budgets</a:t>
            </a:r>
            <a:r>
              <a:rPr sz="2400" spc="-75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spc="-75" dirty="0" smtClean="0">
              <a:latin typeface="Times New Roman" pitchFamily="18" charset="0"/>
              <a:cs typeface="Times New Roman" pitchFamily="18" charset="0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lang="en-US" sz="2400" spc="-114" dirty="0" smtClean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sz="2400" spc="-2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85" dirty="0" smtClean="0">
                <a:latin typeface="Times New Roman" pitchFamily="18" charset="0"/>
                <a:cs typeface="Times New Roman" pitchFamily="18" charset="0"/>
              </a:rPr>
              <a:t>analyze</a:t>
            </a:r>
            <a:r>
              <a:rPr lang="en-US" sz="2400" spc="-2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70" dirty="0" smtClean="0">
                <a:latin typeface="Times New Roman" pitchFamily="18" charset="0"/>
                <a:cs typeface="Times New Roman" pitchFamily="18" charset="0"/>
              </a:rPr>
              <a:t>monetary</a:t>
            </a:r>
            <a:r>
              <a:rPr lang="en-US" sz="2400" spc="-2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65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2400" spc="-2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40" dirty="0" smtClean="0">
                <a:latin typeface="Times New Roman" pitchFamily="18" charset="0"/>
                <a:cs typeface="Times New Roman" pitchFamily="18" charset="0"/>
              </a:rPr>
              <a:t>non</a:t>
            </a:r>
            <a:r>
              <a:rPr lang="en-US" sz="2400" spc="-2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70" dirty="0" smtClean="0">
                <a:latin typeface="Times New Roman" pitchFamily="18" charset="0"/>
                <a:cs typeface="Times New Roman" pitchFamily="18" charset="0"/>
              </a:rPr>
              <a:t>monetary</a:t>
            </a:r>
            <a:r>
              <a:rPr lang="en-US" sz="2400" spc="-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95" dirty="0" smtClean="0">
                <a:latin typeface="Times New Roman" pitchFamily="18" charset="0"/>
                <a:cs typeface="Times New Roman" pitchFamily="18" charset="0"/>
              </a:rPr>
              <a:t>transactions.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99085" marR="5080" indent="-287020">
              <a:lnSpc>
                <a:spcPct val="100000"/>
              </a:lnSpc>
              <a:spcBef>
                <a:spcPts val="1175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lang="en-US" sz="2400" spc="-114" dirty="0" smtClean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sz="2400" spc="-2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80" dirty="0" smtClean="0">
                <a:latin typeface="Times New Roman" pitchFamily="18" charset="0"/>
                <a:cs typeface="Times New Roman" pitchFamily="18" charset="0"/>
              </a:rPr>
              <a:t>compare</a:t>
            </a:r>
            <a:r>
              <a:rPr lang="en-US" sz="2400" spc="-2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9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-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10" dirty="0" smtClean="0">
                <a:latin typeface="Times New Roman" pitchFamily="18" charset="0"/>
                <a:cs typeface="Times New Roman" pitchFamily="18" charset="0"/>
              </a:rPr>
              <a:t>actual</a:t>
            </a:r>
            <a:r>
              <a:rPr lang="en-US" sz="2400" spc="-2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90" dirty="0" smtClean="0">
                <a:latin typeface="Times New Roman" pitchFamily="18" charset="0"/>
                <a:cs typeface="Times New Roman" pitchFamily="18" charset="0"/>
              </a:rPr>
              <a:t>performance</a:t>
            </a:r>
            <a:r>
              <a:rPr lang="en-US" sz="2400" spc="-2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95" dirty="0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sz="2400" spc="-22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90" dirty="0" smtClean="0">
                <a:latin typeface="Times New Roman" pitchFamily="18" charset="0"/>
                <a:cs typeface="Times New Roman" pitchFamily="18" charset="0"/>
              </a:rPr>
              <a:t>plan</a:t>
            </a:r>
            <a:r>
              <a:rPr lang="en-US" sz="2400" spc="-2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90" dirty="0" smtClean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en-US" sz="2400" spc="-2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80" dirty="0" smtClean="0">
                <a:latin typeface="Times New Roman" pitchFamily="18" charset="0"/>
                <a:cs typeface="Times New Roman" pitchFamily="18" charset="0"/>
              </a:rPr>
              <a:t>identifying</a:t>
            </a:r>
            <a:r>
              <a:rPr lang="en-US" sz="2400" spc="-2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80" dirty="0" smtClean="0">
                <a:latin typeface="Times New Roman" pitchFamily="18" charset="0"/>
                <a:cs typeface="Times New Roman" pitchFamily="18" charset="0"/>
              </a:rPr>
              <a:t>deviations</a:t>
            </a:r>
            <a:r>
              <a:rPr lang="en-US" sz="2400" spc="-2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65" dirty="0" smtClean="0">
                <a:latin typeface="Times New Roman" pitchFamily="18" charset="0"/>
                <a:cs typeface="Times New Roman" pitchFamily="18" charset="0"/>
              </a:rPr>
              <a:t>and  </a:t>
            </a:r>
            <a:r>
              <a:rPr lang="en-US" sz="2400" spc="-110" dirty="0" smtClean="0">
                <a:latin typeface="Times New Roman" pitchFamily="18" charset="0"/>
                <a:cs typeface="Times New Roman" pitchFamily="18" charset="0"/>
              </a:rPr>
              <a:t>their</a:t>
            </a:r>
            <a:r>
              <a:rPr lang="en-US" sz="2400" spc="-2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95" dirty="0" smtClean="0">
                <a:latin typeface="Times New Roman" pitchFamily="18" charset="0"/>
                <a:cs typeface="Times New Roman" pitchFamily="18" charset="0"/>
              </a:rPr>
              <a:t>causes.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99085" indent="-287020">
              <a:lnSpc>
                <a:spcPct val="100000"/>
              </a:lnSpc>
              <a:spcBef>
                <a:spcPts val="1175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lang="en-US" sz="2400" spc="-114" dirty="0" smtClean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sz="2400" spc="-2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0" dirty="0" smtClean="0">
                <a:latin typeface="Times New Roman" pitchFamily="18" charset="0"/>
                <a:cs typeface="Times New Roman" pitchFamily="18" charset="0"/>
              </a:rPr>
              <a:t>prepare</a:t>
            </a:r>
            <a:r>
              <a:rPr lang="en-US" sz="2400" spc="-2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budget</a:t>
            </a:r>
            <a:r>
              <a:rPr lang="en-US" sz="2400" spc="-2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75" dirty="0" smtClean="0">
                <a:latin typeface="Times New Roman" pitchFamily="18" charset="0"/>
                <a:cs typeface="Times New Roman" pitchFamily="18" charset="0"/>
              </a:rPr>
              <a:t>covering</a:t>
            </a:r>
            <a:r>
              <a:rPr lang="en-US" sz="2400" spc="-2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35" dirty="0" smtClean="0">
                <a:latin typeface="Times New Roman" pitchFamily="18" charset="0"/>
                <a:cs typeface="Times New Roman" pitchFamily="18" charset="0"/>
              </a:rPr>
              <a:t>all</a:t>
            </a:r>
            <a:r>
              <a:rPr lang="en-US" sz="2400" spc="-22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80" dirty="0" smtClean="0">
                <a:latin typeface="Times New Roman" pitchFamily="18" charset="0"/>
                <a:cs typeface="Times New Roman" pitchFamily="18" charset="0"/>
              </a:rPr>
              <a:t>functions</a:t>
            </a:r>
            <a:r>
              <a:rPr lang="en-US" sz="2400" spc="-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7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-2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75" dirty="0" smtClean="0">
                <a:latin typeface="Times New Roman" pitchFamily="18" charset="0"/>
                <a:cs typeface="Times New Roman" pitchFamily="18" charset="0"/>
              </a:rPr>
              <a:t>business.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969974"/>
            <a:ext cx="9906000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4960" marR="5080" indent="-2842895" algn="l">
              <a:lnSpc>
                <a:spcPct val="100000"/>
              </a:lnSpc>
              <a:spcBef>
                <a:spcPts val="95"/>
              </a:spcBef>
            </a:pPr>
            <a:r>
              <a:rPr lang="en-US" b="1" spc="-65" dirty="0" smtClean="0">
                <a:latin typeface="Times New Roman" pitchFamily="18" charset="0"/>
                <a:cs typeface="Times New Roman" pitchFamily="18" charset="0"/>
              </a:rPr>
              <a:t>Need and Importance of Management Accounting</a:t>
            </a:r>
            <a:endParaRPr b="1" spc="-125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63369" y="2858261"/>
            <a:ext cx="9812655" cy="3183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 algn="just">
              <a:lnSpc>
                <a:spcPct val="100000"/>
              </a:lnSpc>
              <a:spcBef>
                <a:spcPts val="100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85" dirty="0">
                <a:latin typeface="Times New Roman" pitchFamily="18" charset="0"/>
                <a:cs typeface="Times New Roman" pitchFamily="18" charset="0"/>
              </a:rPr>
              <a:t>Creates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harmony</a:t>
            </a:r>
            <a:r>
              <a:rPr sz="2400" spc="-2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between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employees.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 indent="-287020" algn="just">
              <a:lnSpc>
                <a:spcPct val="100000"/>
              </a:lnSpc>
              <a:spcBef>
                <a:spcPts val="1175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65" dirty="0">
                <a:latin typeface="Times New Roman" pitchFamily="18" charset="0"/>
                <a:cs typeface="Times New Roman" pitchFamily="18" charset="0"/>
              </a:rPr>
              <a:t>Enables</a:t>
            </a:r>
            <a:r>
              <a:rPr sz="24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improvise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its</a:t>
            </a:r>
            <a:r>
              <a:rPr sz="24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services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its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customers.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 marR="76200" indent="-287020" algn="just">
              <a:lnSpc>
                <a:spcPct val="100000"/>
              </a:lnSpc>
              <a:spcBef>
                <a:spcPts val="1175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55" dirty="0">
                <a:latin typeface="Times New Roman" pitchFamily="18" charset="0"/>
                <a:cs typeface="Times New Roman" pitchFamily="18" charset="0"/>
              </a:rPr>
              <a:t>Various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operations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can</a:t>
            </a:r>
            <a:r>
              <a:rPr sz="2400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be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planned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help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accounting</a:t>
            </a:r>
            <a:r>
              <a:rPr sz="2400"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information, 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budgeting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2400" spc="-4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forecasting.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 indent="-287020" algn="just">
              <a:lnSpc>
                <a:spcPct val="100000"/>
              </a:lnSpc>
              <a:spcBef>
                <a:spcPts val="1180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40" dirty="0">
                <a:latin typeface="Times New Roman" pitchFamily="18" charset="0"/>
                <a:cs typeface="Times New Roman" pitchFamily="18" charset="0"/>
              </a:rPr>
              <a:t>Avoid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business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from</a:t>
            </a:r>
            <a:r>
              <a:rPr sz="2400" spc="-2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facing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seasonal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5" dirty="0">
                <a:latin typeface="Times New Roman" pitchFamily="18" charset="0"/>
                <a:cs typeface="Times New Roman" pitchFamily="18" charset="0"/>
              </a:rPr>
              <a:t>fluctuations.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1175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60" dirty="0">
                <a:latin typeface="Times New Roman" pitchFamily="18" charset="0"/>
                <a:cs typeface="Times New Roman" pitchFamily="18" charset="0"/>
              </a:rPr>
              <a:t>Helps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communicating</a:t>
            </a:r>
            <a:r>
              <a:rPr sz="2400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up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0" dirty="0">
                <a:latin typeface="Times New Roman" pitchFamily="18" charset="0"/>
                <a:cs typeface="Times New Roman" pitchFamily="18" charset="0"/>
              </a:rPr>
              <a:t>date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information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various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parties</a:t>
            </a:r>
            <a:r>
              <a:rPr sz="24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0" dirty="0">
                <a:latin typeface="Times New Roman" pitchFamily="18" charset="0"/>
                <a:cs typeface="Times New Roman" pitchFamily="18" charset="0"/>
              </a:rPr>
              <a:t>interested 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successful</a:t>
            </a:r>
            <a:r>
              <a:rPr sz="2400"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working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business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organization.</a:t>
            </a:r>
            <a:endParaRPr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908049"/>
            <a:ext cx="8597899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4960" marR="5080" indent="-2842895">
              <a:lnSpc>
                <a:spcPct val="100000"/>
              </a:lnSpc>
              <a:spcBef>
                <a:spcPts val="95"/>
              </a:spcBef>
            </a:pPr>
            <a:r>
              <a:rPr lang="en-US" b="1" spc="-65" dirty="0" smtClean="0">
                <a:latin typeface="Times New Roman" pitchFamily="18" charset="0"/>
                <a:cs typeface="Times New Roman" pitchFamily="18" charset="0"/>
              </a:rPr>
              <a:t>Need</a:t>
            </a:r>
            <a:r>
              <a:rPr lang="en-US" b="1" spc="-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spc="-105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b="1" spc="-40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spc="-145" dirty="0" smtClean="0">
                <a:latin typeface="Times New Roman" pitchFamily="18" charset="0"/>
                <a:cs typeface="Times New Roman" pitchFamily="18" charset="0"/>
              </a:rPr>
              <a:t>Importance</a:t>
            </a:r>
            <a:r>
              <a:rPr lang="en-US" b="1" spc="-40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spc="-114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b="1" spc="-4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spc="-95" dirty="0" smtClean="0">
                <a:latin typeface="Times New Roman" pitchFamily="18" charset="0"/>
                <a:cs typeface="Times New Roman" pitchFamily="18" charset="0"/>
              </a:rPr>
              <a:t>Management  </a:t>
            </a:r>
            <a:r>
              <a:rPr lang="en-US" b="1" spc="-125" dirty="0" smtClean="0">
                <a:latin typeface="Times New Roman" pitchFamily="18" charset="0"/>
                <a:cs typeface="Times New Roman" pitchFamily="18" charset="0"/>
              </a:rPr>
              <a:t>Accounting</a:t>
            </a:r>
            <a:endParaRPr b="1" spc="-13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63369" y="2743200"/>
            <a:ext cx="9390380" cy="25365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391795" indent="-287020" algn="just">
              <a:lnSpc>
                <a:spcPct val="100000"/>
              </a:lnSpc>
              <a:spcBef>
                <a:spcPts val="100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7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use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accounting</a:t>
            </a:r>
            <a:r>
              <a:rPr sz="2400"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45" dirty="0">
                <a:latin typeface="Times New Roman" pitchFamily="18" charset="0"/>
                <a:cs typeface="Times New Roman" pitchFamily="18" charset="0"/>
              </a:rPr>
              <a:t>may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controlled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or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even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5" dirty="0">
                <a:latin typeface="Times New Roman" pitchFamily="18" charset="0"/>
                <a:cs typeface="Times New Roman" pitchFamily="18" charset="0"/>
              </a:rPr>
              <a:t>eliminate 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various</a:t>
            </a:r>
            <a:r>
              <a:rPr sz="2400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types</a:t>
            </a:r>
            <a:r>
              <a:rPr sz="24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wastages.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1175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7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aims</a:t>
            </a:r>
            <a:r>
              <a:rPr sz="24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control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cost</a:t>
            </a:r>
            <a:r>
              <a:rPr sz="2400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production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5" dirty="0">
                <a:latin typeface="Times New Roman" pitchFamily="18" charset="0"/>
                <a:cs typeface="Times New Roman" pitchFamily="18" charset="0"/>
              </a:rPr>
              <a:t>at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same 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time</a:t>
            </a:r>
            <a:r>
              <a:rPr sz="24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0" dirty="0">
                <a:latin typeface="Times New Roman" pitchFamily="18" charset="0"/>
                <a:cs typeface="Times New Roman" pitchFamily="18" charset="0"/>
              </a:rPr>
              <a:t>increase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10" dirty="0">
                <a:latin typeface="Times New Roman" pitchFamily="18" charset="0"/>
                <a:cs typeface="Times New Roman" pitchFamily="18" charset="0"/>
              </a:rPr>
              <a:t>efficiency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employers.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 indent="-287020" algn="just">
              <a:lnSpc>
                <a:spcPct val="100000"/>
              </a:lnSpc>
              <a:spcBef>
                <a:spcPts val="1180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85" dirty="0">
                <a:latin typeface="Times New Roman" pitchFamily="18" charset="0"/>
                <a:cs typeface="Times New Roman" pitchFamily="18" charset="0"/>
              </a:rPr>
              <a:t>Different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tools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accounting</a:t>
            </a:r>
            <a:r>
              <a:rPr sz="2400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have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provided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30" dirty="0">
                <a:latin typeface="Times New Roman" pitchFamily="18" charset="0"/>
                <a:cs typeface="Times New Roman" pitchFamily="18" charset="0"/>
              </a:rPr>
              <a:t>validity,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 algn="just">
              <a:lnSpc>
                <a:spcPct val="100000"/>
              </a:lnSpc>
            </a:pPr>
            <a:r>
              <a:rPr sz="2400" spc="-114" dirty="0">
                <a:latin typeface="Times New Roman" pitchFamily="18" charset="0"/>
                <a:cs typeface="Times New Roman" pitchFamily="18" charset="0"/>
              </a:rPr>
              <a:t>objectivity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14" dirty="0">
                <a:latin typeface="Times New Roman" pitchFamily="18" charset="0"/>
                <a:cs typeface="Times New Roman" pitchFamily="18" charset="0"/>
              </a:rPr>
              <a:t>reliability</a:t>
            </a:r>
            <a:r>
              <a:rPr sz="2400" spc="-1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business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sz="2400" spc="-75" dirty="0">
                <a:latin typeface="Trebuchet MS"/>
                <a:cs typeface="Trebuchet MS"/>
              </a:rPr>
              <a:t>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56682" y="1212545"/>
            <a:ext cx="20745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114" dirty="0">
                <a:latin typeface="Times New Roman" pitchFamily="18" charset="0"/>
                <a:cs typeface="Times New Roman" pitchFamily="18" charset="0"/>
              </a:rPr>
              <a:t>Functions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0200" y="2057400"/>
            <a:ext cx="9516110" cy="33610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95" dirty="0">
                <a:latin typeface="Times New Roman" pitchFamily="18" charset="0"/>
                <a:cs typeface="Times New Roman" pitchFamily="18" charset="0"/>
              </a:rPr>
              <a:t>1.Forecasting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 marR="5080" indent="-287020">
              <a:lnSpc>
                <a:spcPct val="100000"/>
              </a:lnSpc>
              <a:spcBef>
                <a:spcPts val="1175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Making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shorterm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longterm</a:t>
            </a:r>
            <a:r>
              <a:rPr sz="24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0" dirty="0">
                <a:latin typeface="Times New Roman" pitchFamily="18" charset="0"/>
                <a:cs typeface="Times New Roman" pitchFamily="18" charset="0"/>
              </a:rPr>
              <a:t>finance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planning</a:t>
            </a:r>
            <a:r>
              <a:rPr sz="2400" spc="-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business</a:t>
            </a:r>
            <a:r>
              <a:rPr sz="24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sz="2400"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10" dirty="0">
                <a:latin typeface="Times New Roman" pitchFamily="18" charset="0"/>
                <a:cs typeface="Times New Roman" pitchFamily="18" charset="0"/>
              </a:rPr>
              <a:t>future 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operations.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2400" spc="-60" dirty="0">
                <a:latin typeface="Times New Roman" pitchFamily="18" charset="0"/>
                <a:cs typeface="Times New Roman" pitchFamily="18" charset="0"/>
              </a:rPr>
              <a:t>2.Organising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12700" marR="1776730">
              <a:lnSpc>
                <a:spcPct val="140800"/>
              </a:lnSpc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35" dirty="0">
                <a:latin typeface="Times New Roman" pitchFamily="18" charset="0"/>
                <a:cs typeface="Times New Roman" pitchFamily="18" charset="0"/>
              </a:rPr>
              <a:t>Organising</a:t>
            </a:r>
            <a:r>
              <a:rPr sz="24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human</a:t>
            </a:r>
            <a:r>
              <a:rPr sz="2400" spc="-2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physical</a:t>
            </a:r>
            <a:r>
              <a:rPr sz="24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resources</a:t>
            </a:r>
            <a:r>
              <a:rPr sz="2400" spc="-28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business. 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3.Coordinating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 indent="-287020">
              <a:lnSpc>
                <a:spcPct val="100000"/>
              </a:lnSpc>
              <a:spcBef>
                <a:spcPts val="1175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60" dirty="0">
                <a:latin typeface="Times New Roman" pitchFamily="18" charset="0"/>
                <a:cs typeface="Times New Roman" pitchFamily="18" charset="0"/>
              </a:rPr>
              <a:t>Providing</a:t>
            </a:r>
            <a:r>
              <a:rPr sz="24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10" dirty="0">
                <a:latin typeface="Times New Roman" pitchFamily="18" charset="0"/>
                <a:cs typeface="Times New Roman" pitchFamily="18" charset="0"/>
              </a:rPr>
              <a:t>different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tools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sz="2400" spc="-2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coordination.</a:t>
            </a:r>
            <a:endParaRPr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15000" y="762000"/>
            <a:ext cx="15805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85" dirty="0"/>
              <a:t>Contd..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0200" y="1600200"/>
            <a:ext cx="9382125" cy="3882088"/>
          </a:xfrm>
          <a:prstGeom prst="rect">
            <a:avLst/>
          </a:prstGeom>
        </p:spPr>
        <p:txBody>
          <a:bodyPr vert="horz" wrap="square" lIns="0" tIns="161290" rIns="0" bIns="0" rtlCol="0">
            <a:spAutoFit/>
          </a:bodyPr>
          <a:lstStyle/>
          <a:p>
            <a:pPr marL="250825" indent="-238760">
              <a:lnSpc>
                <a:spcPct val="100000"/>
              </a:lnSpc>
              <a:spcBef>
                <a:spcPts val="1270"/>
              </a:spcBef>
              <a:buSzPct val="95833"/>
              <a:buAutoNum type="arabicPeriod" startAt="4"/>
              <a:tabLst>
                <a:tab pos="251460" algn="l"/>
              </a:tabLst>
            </a:pPr>
            <a:r>
              <a:rPr sz="2400" spc="-70" dirty="0">
                <a:latin typeface="Times New Roman" pitchFamily="18" charset="0"/>
                <a:cs typeface="Times New Roman" pitchFamily="18" charset="0"/>
              </a:rPr>
              <a:t>Controlling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41300" algn="just">
              <a:lnSpc>
                <a:spcPct val="100000"/>
              </a:lnSpc>
              <a:spcBef>
                <a:spcPts val="1175"/>
              </a:spcBef>
            </a:pPr>
            <a:r>
              <a:rPr sz="2400" spc="-75" dirty="0">
                <a:latin typeface="Times New Roman" pitchFamily="18" charset="0"/>
                <a:cs typeface="Times New Roman" pitchFamily="18" charset="0"/>
              </a:rPr>
              <a:t>Controlling</a:t>
            </a:r>
            <a:r>
              <a:rPr sz="24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performance</a:t>
            </a:r>
            <a:r>
              <a:rPr sz="2400"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45" dirty="0">
                <a:latin typeface="Times New Roman" pitchFamily="18" charset="0"/>
                <a:cs typeface="Times New Roman" pitchFamily="18" charset="0"/>
              </a:rPr>
              <a:t>by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40" dirty="0">
                <a:latin typeface="Times New Roman" pitchFamily="18" charset="0"/>
                <a:cs typeface="Times New Roman" pitchFamily="18" charset="0"/>
              </a:rPr>
              <a:t>using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standard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costing,</a:t>
            </a:r>
            <a:r>
              <a:rPr sz="24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marginal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costing</a:t>
            </a:r>
            <a:r>
              <a:rPr sz="24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and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2400" spc="-65" dirty="0">
                <a:latin typeface="Times New Roman" pitchFamily="18" charset="0"/>
                <a:cs typeface="Times New Roman" pitchFamily="18" charset="0"/>
              </a:rPr>
              <a:t>budgetary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14" dirty="0">
                <a:latin typeface="Times New Roman" pitchFamily="18" charset="0"/>
                <a:cs typeface="Times New Roman" pitchFamily="18" charset="0"/>
              </a:rPr>
              <a:t>control.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12700" marR="5742940" algn="just">
              <a:lnSpc>
                <a:spcPct val="140800"/>
              </a:lnSpc>
              <a:buSzPct val="95833"/>
              <a:buAutoNum type="arabicPeriod" startAt="5"/>
              <a:tabLst>
                <a:tab pos="240665" algn="l"/>
              </a:tabLst>
            </a:pPr>
            <a:r>
              <a:rPr sz="2400" spc="-45" dirty="0">
                <a:latin typeface="Times New Roman" pitchFamily="18" charset="0"/>
                <a:cs typeface="Times New Roman" pitchFamily="18" charset="0"/>
              </a:rPr>
              <a:t>Analysis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400" spc="-45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5" dirty="0">
                <a:latin typeface="Times New Roman" pitchFamily="18" charset="0"/>
                <a:cs typeface="Times New Roman" pitchFamily="18" charset="0"/>
              </a:rPr>
              <a:t>interpretation 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6.Communicating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180"/>
              </a:spcBef>
            </a:pPr>
            <a:r>
              <a:rPr sz="2400" spc="-95" dirty="0">
                <a:latin typeface="Times New Roman" pitchFamily="18" charset="0"/>
                <a:cs typeface="Times New Roman" pitchFamily="18" charset="0"/>
              </a:rPr>
              <a:t>7.Economic</a:t>
            </a:r>
            <a:r>
              <a:rPr sz="2400" spc="-2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appraisal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12700" marR="317500" indent="228600" algn="just">
              <a:lnSpc>
                <a:spcPct val="100000"/>
              </a:lnSpc>
              <a:spcBef>
                <a:spcPts val="1175"/>
              </a:spcBef>
            </a:pPr>
            <a:r>
              <a:rPr sz="2400" spc="-75" dirty="0">
                <a:latin typeface="Times New Roman" pitchFamily="18" charset="0"/>
                <a:cs typeface="Times New Roman" pitchFamily="18" charset="0"/>
              </a:rPr>
              <a:t>Appraisal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social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economic</a:t>
            </a:r>
            <a:r>
              <a:rPr sz="2400"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10" dirty="0">
                <a:latin typeface="Times New Roman" pitchFamily="18" charset="0"/>
                <a:cs typeface="Times New Roman" pitchFamily="18" charset="0"/>
              </a:rPr>
              <a:t>forces,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govt.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policies</a:t>
            </a:r>
            <a:r>
              <a:rPr sz="2400" spc="-2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14" dirty="0">
                <a:latin typeface="Times New Roman" pitchFamily="18" charset="0"/>
                <a:cs typeface="Times New Roman" pitchFamily="18" charset="0"/>
              </a:rPr>
              <a:t>interpret</a:t>
            </a:r>
            <a:r>
              <a:rPr sz="24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10" dirty="0">
                <a:latin typeface="Times New Roman" pitchFamily="18" charset="0"/>
                <a:cs typeface="Times New Roman" pitchFamily="18" charset="0"/>
              </a:rPr>
              <a:t>their  </a:t>
            </a:r>
            <a:r>
              <a:rPr sz="2400" spc="-125" dirty="0">
                <a:latin typeface="Times New Roman" pitchFamily="18" charset="0"/>
                <a:cs typeface="Times New Roman" pitchFamily="18" charset="0"/>
              </a:rPr>
              <a:t>effect </a:t>
            </a:r>
            <a:r>
              <a:rPr sz="2400" spc="-30" dirty="0">
                <a:latin typeface="Times New Roman" pitchFamily="18" charset="0"/>
                <a:cs typeface="Times New Roman" pitchFamily="18" charset="0"/>
              </a:rPr>
              <a:t>on</a:t>
            </a:r>
            <a:r>
              <a:rPr sz="2400" spc="-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business.</a:t>
            </a:r>
            <a:endParaRPr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90725" y="706373"/>
            <a:ext cx="90932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55" dirty="0">
                <a:latin typeface="Trebuchet MS"/>
                <a:cs typeface="Trebuchet MS"/>
              </a:rPr>
              <a:t>SCOPE</a:t>
            </a:r>
            <a:r>
              <a:rPr b="1" spc="-530" dirty="0">
                <a:latin typeface="Trebuchet MS"/>
                <a:cs typeface="Trebuchet MS"/>
              </a:rPr>
              <a:t> </a:t>
            </a:r>
            <a:r>
              <a:rPr b="1" spc="-70" dirty="0">
                <a:latin typeface="Trebuchet MS"/>
                <a:cs typeface="Trebuchet MS"/>
              </a:rPr>
              <a:t>OF</a:t>
            </a:r>
            <a:r>
              <a:rPr b="1" spc="-375" dirty="0">
                <a:latin typeface="Trebuchet MS"/>
                <a:cs typeface="Trebuchet MS"/>
              </a:rPr>
              <a:t> </a:t>
            </a:r>
            <a:r>
              <a:rPr b="1" spc="100" dirty="0">
                <a:latin typeface="Trebuchet MS"/>
                <a:cs typeface="Trebuchet MS"/>
              </a:rPr>
              <a:t>MANAGEMENT</a:t>
            </a:r>
            <a:r>
              <a:rPr b="1" spc="-545" dirty="0">
                <a:latin typeface="Trebuchet MS"/>
                <a:cs typeface="Trebuchet MS"/>
              </a:rPr>
              <a:t> </a:t>
            </a:r>
            <a:r>
              <a:rPr b="1" spc="25" dirty="0">
                <a:latin typeface="Trebuchet MS"/>
                <a:cs typeface="Trebuchet MS"/>
              </a:rPr>
              <a:t>ACCOUNTING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6715" marR="5080" indent="-287020" algn="just">
              <a:lnSpc>
                <a:spcPct val="100000"/>
              </a:lnSpc>
              <a:spcBef>
                <a:spcPts val="100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387985" algn="l"/>
              </a:tabLst>
            </a:pPr>
            <a:r>
              <a:rPr spc="-30" dirty="0"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75" dirty="0">
                <a:latin typeface="Times New Roman" pitchFamily="18" charset="0"/>
                <a:cs typeface="Times New Roman" pitchFamily="18" charset="0"/>
              </a:rPr>
              <a:t>accounting</a:t>
            </a:r>
            <a:r>
              <a:rPr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65" dirty="0">
                <a:latin typeface="Times New Roman" pitchFamily="18" charset="0"/>
                <a:cs typeface="Times New Roman" pitchFamily="18" charset="0"/>
              </a:rPr>
              <a:t>is</a:t>
            </a:r>
            <a:r>
              <a:rPr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0" dirty="0">
                <a:latin typeface="Times New Roman" pitchFamily="18" charset="0"/>
                <a:cs typeface="Times New Roman" pitchFamily="18" charset="0"/>
              </a:rPr>
              <a:t>concerned</a:t>
            </a:r>
            <a:r>
              <a:rPr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5" dirty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spc="-2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85" dirty="0">
                <a:latin typeface="Times New Roman" pitchFamily="18" charset="0"/>
                <a:cs typeface="Times New Roman" pitchFamily="18" charset="0"/>
              </a:rPr>
              <a:t>presentation</a:t>
            </a:r>
            <a:r>
              <a:rPr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pc="-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80" dirty="0">
                <a:latin typeface="Times New Roman" pitchFamily="18" charset="0"/>
                <a:cs typeface="Times New Roman" pitchFamily="18" charset="0"/>
              </a:rPr>
              <a:t>accounting  information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0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35" dirty="0">
                <a:latin typeface="Times New Roman" pitchFamily="18" charset="0"/>
                <a:cs typeface="Times New Roman" pitchFamily="18" charset="0"/>
              </a:rPr>
              <a:t>most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0" dirty="0">
                <a:latin typeface="Times New Roman" pitchFamily="18" charset="0"/>
                <a:cs typeface="Times New Roman" pitchFamily="18" charset="0"/>
              </a:rPr>
              <a:t>useful</a:t>
            </a:r>
            <a:r>
              <a:rPr spc="-2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70" dirty="0">
                <a:latin typeface="Times New Roman" pitchFamily="18" charset="0"/>
                <a:cs typeface="Times New Roman" pitchFamily="18" charset="0"/>
              </a:rPr>
              <a:t>way</a:t>
            </a:r>
            <a:r>
              <a:rPr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0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75" dirty="0">
                <a:latin typeface="Times New Roman" pitchFamily="18" charset="0"/>
                <a:cs typeface="Times New Roman" pitchFamily="18" charset="0"/>
              </a:rPr>
              <a:t>management.</a:t>
            </a:r>
          </a:p>
          <a:p>
            <a:pPr marL="386715" marR="125730" indent="-287020" algn="just">
              <a:lnSpc>
                <a:spcPct val="100000"/>
              </a:lnSpc>
              <a:spcBef>
                <a:spcPts val="1175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387985" algn="l"/>
              </a:tabLst>
            </a:pPr>
            <a:r>
              <a:rPr spc="-70" dirty="0">
                <a:latin typeface="Times New Roman" pitchFamily="18" charset="0"/>
                <a:cs typeface="Times New Roman" pitchFamily="18" charset="0"/>
              </a:rPr>
              <a:t>Its</a:t>
            </a:r>
            <a:r>
              <a:rPr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70" dirty="0">
                <a:latin typeface="Times New Roman" pitchFamily="18" charset="0"/>
                <a:cs typeface="Times New Roman" pitchFamily="18" charset="0"/>
              </a:rPr>
              <a:t>scope</a:t>
            </a:r>
            <a:r>
              <a:rPr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30" dirty="0">
                <a:latin typeface="Times New Roman" pitchFamily="18" charset="0"/>
                <a:cs typeface="Times New Roman" pitchFamily="18" charset="0"/>
              </a:rPr>
              <a:t>is,</a:t>
            </a:r>
            <a:r>
              <a:rPr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14" dirty="0">
                <a:latin typeface="Times New Roman" pitchFamily="18" charset="0"/>
                <a:cs typeface="Times New Roman" pitchFamily="18" charset="0"/>
              </a:rPr>
              <a:t>therefore,</a:t>
            </a:r>
            <a:r>
              <a:rPr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05" dirty="0">
                <a:latin typeface="Times New Roman" pitchFamily="18" charset="0"/>
                <a:cs typeface="Times New Roman" pitchFamily="18" charset="0"/>
              </a:rPr>
              <a:t>quite</a:t>
            </a:r>
            <a:r>
              <a:rPr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70" dirty="0">
                <a:latin typeface="Times New Roman" pitchFamily="18" charset="0"/>
                <a:cs typeface="Times New Roman" pitchFamily="18" charset="0"/>
              </a:rPr>
              <a:t>vast</a:t>
            </a:r>
            <a:r>
              <a:rPr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65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5" dirty="0">
                <a:latin typeface="Times New Roman" pitchFamily="18" charset="0"/>
                <a:cs typeface="Times New Roman" pitchFamily="18" charset="0"/>
              </a:rPr>
              <a:t>includes</a:t>
            </a:r>
            <a:r>
              <a:rPr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5" dirty="0">
                <a:latin typeface="Times New Roman" pitchFamily="18" charset="0"/>
                <a:cs typeface="Times New Roman" pitchFamily="18" charset="0"/>
              </a:rPr>
              <a:t>within</a:t>
            </a:r>
            <a:r>
              <a:rPr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0" dirty="0">
                <a:latin typeface="Times New Roman" pitchFamily="18" charset="0"/>
                <a:cs typeface="Times New Roman" pitchFamily="18" charset="0"/>
              </a:rPr>
              <a:t>its</a:t>
            </a:r>
            <a:r>
              <a:rPr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85" dirty="0">
                <a:latin typeface="Times New Roman" pitchFamily="18" charset="0"/>
                <a:cs typeface="Times New Roman" pitchFamily="18" charset="0"/>
              </a:rPr>
              <a:t>fold</a:t>
            </a:r>
            <a:r>
              <a:rPr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65" dirty="0">
                <a:latin typeface="Times New Roman" pitchFamily="18" charset="0"/>
                <a:cs typeface="Times New Roman" pitchFamily="18" charset="0"/>
              </a:rPr>
              <a:t>almost</a:t>
            </a:r>
            <a:r>
              <a:rPr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30" dirty="0">
                <a:latin typeface="Times New Roman" pitchFamily="18" charset="0"/>
                <a:cs typeface="Times New Roman" pitchFamily="18" charset="0"/>
              </a:rPr>
              <a:t>all  </a:t>
            </a:r>
            <a:r>
              <a:rPr spc="-75" dirty="0">
                <a:latin typeface="Times New Roman" pitchFamily="18" charset="0"/>
                <a:cs typeface="Times New Roman" pitchFamily="18" charset="0"/>
              </a:rPr>
              <a:t>aspects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5" dirty="0">
                <a:latin typeface="Times New Roman" pitchFamily="18" charset="0"/>
                <a:cs typeface="Times New Roman" pitchFamily="18" charset="0"/>
              </a:rPr>
              <a:t>business</a:t>
            </a:r>
            <a:r>
              <a:rPr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5" dirty="0">
                <a:latin typeface="Times New Roman" pitchFamily="18" charset="0"/>
                <a:cs typeface="Times New Roman" pitchFamily="18" charset="0"/>
              </a:rPr>
              <a:t>operations.</a:t>
            </a:r>
          </a:p>
          <a:p>
            <a:pPr marL="100330" algn="just">
              <a:lnSpc>
                <a:spcPct val="100000"/>
              </a:lnSpc>
              <a:spcBef>
                <a:spcPts val="1180"/>
              </a:spcBef>
            </a:pPr>
            <a:r>
              <a:rPr b="1" spc="-105" dirty="0">
                <a:latin typeface="Times New Roman" pitchFamily="18" charset="0"/>
                <a:cs typeface="Times New Roman" pitchFamily="18" charset="0"/>
              </a:rPr>
              <a:t>Financial</a:t>
            </a:r>
            <a:r>
              <a:rPr b="1" spc="-3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80" dirty="0">
                <a:latin typeface="Times New Roman" pitchFamily="18" charset="0"/>
                <a:cs typeface="Times New Roman" pitchFamily="18" charset="0"/>
              </a:rPr>
              <a:t>Accounting:</a:t>
            </a:r>
            <a:r>
              <a:rPr b="1" spc="-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30" dirty="0"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80" dirty="0">
                <a:latin typeface="Times New Roman" pitchFamily="18" charset="0"/>
                <a:cs typeface="Times New Roman" pitchFamily="18" charset="0"/>
              </a:rPr>
              <a:t>accounting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70" dirty="0">
                <a:latin typeface="Times New Roman" pitchFamily="18" charset="0"/>
                <a:cs typeface="Times New Roman" pitchFamily="18" charset="0"/>
              </a:rPr>
              <a:t>is</a:t>
            </a:r>
            <a:r>
              <a:rPr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80" dirty="0">
                <a:latin typeface="Times New Roman" pitchFamily="18" charset="0"/>
                <a:cs typeface="Times New Roman" pitchFamily="18" charset="0"/>
              </a:rPr>
              <a:t>mainly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0" dirty="0">
                <a:latin typeface="Times New Roman" pitchFamily="18" charset="0"/>
                <a:cs typeface="Times New Roman" pitchFamily="18" charset="0"/>
              </a:rPr>
              <a:t>concerned</a:t>
            </a:r>
          </a:p>
          <a:p>
            <a:pPr marL="100330" marR="1097280" algn="just">
              <a:lnSpc>
                <a:spcPct val="140900"/>
              </a:lnSpc>
            </a:pPr>
            <a:r>
              <a:rPr spc="-95" dirty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85" dirty="0">
                <a:latin typeface="Times New Roman" pitchFamily="18" charset="0"/>
                <a:cs typeface="Times New Roman" pitchFamily="18" charset="0"/>
              </a:rPr>
              <a:t>rearrangement</a:t>
            </a:r>
            <a:r>
              <a:rPr spc="-2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75" dirty="0">
                <a:latin typeface="Times New Roman" pitchFamily="18" charset="0"/>
                <a:cs typeface="Times New Roman" pitchFamily="18" charset="0"/>
              </a:rPr>
              <a:t>information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80" dirty="0">
                <a:latin typeface="Times New Roman" pitchFamily="18" charset="0"/>
                <a:cs typeface="Times New Roman" pitchFamily="18" charset="0"/>
              </a:rPr>
              <a:t>provided</a:t>
            </a:r>
            <a:r>
              <a:rPr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45" dirty="0">
                <a:latin typeface="Times New Roman" pitchFamily="18" charset="0"/>
                <a:cs typeface="Times New Roman" pitchFamily="18" charset="0"/>
              </a:rPr>
              <a:t>by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05" dirty="0">
                <a:latin typeface="Times New Roman" pitchFamily="18" charset="0"/>
                <a:cs typeface="Times New Roman" pitchFamily="18" charset="0"/>
              </a:rPr>
              <a:t>financial  </a:t>
            </a:r>
            <a:r>
              <a:rPr spc="-95" dirty="0">
                <a:latin typeface="Times New Roman" pitchFamily="18" charset="0"/>
                <a:cs typeface="Times New Roman" pitchFamily="18" charset="0"/>
              </a:rPr>
              <a:t>accounting.</a:t>
            </a:r>
            <a:r>
              <a:rPr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05" dirty="0">
                <a:latin typeface="Times New Roman" pitchFamily="18" charset="0"/>
                <a:cs typeface="Times New Roman" pitchFamily="18" charset="0"/>
              </a:rPr>
              <a:t>Hence,</a:t>
            </a:r>
            <a:r>
              <a:rPr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5" dirty="0"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80" dirty="0">
                <a:latin typeface="Times New Roman" pitchFamily="18" charset="0"/>
                <a:cs typeface="Times New Roman" pitchFamily="18" charset="0"/>
              </a:rPr>
              <a:t>cannot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80" dirty="0">
                <a:latin typeface="Times New Roman" pitchFamily="18" charset="0"/>
                <a:cs typeface="Times New Roman" pitchFamily="18" charset="0"/>
              </a:rPr>
              <a:t>obtain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25" dirty="0">
                <a:latin typeface="Times New Roman" pitchFamily="18" charset="0"/>
                <a:cs typeface="Times New Roman" pitchFamily="18" charset="0"/>
              </a:rPr>
              <a:t>full</a:t>
            </a:r>
            <a:r>
              <a:rPr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0" dirty="0">
                <a:latin typeface="Times New Roman" pitchFamily="18" charset="0"/>
                <a:cs typeface="Times New Roman" pitchFamily="18" charset="0"/>
              </a:rPr>
              <a:t>control</a:t>
            </a:r>
            <a:r>
              <a:rPr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65" dirty="0">
                <a:latin typeface="Times New Roman" pitchFamily="18" charset="0"/>
                <a:cs typeface="Times New Roman" pitchFamily="18" charset="0"/>
              </a:rPr>
              <a:t>and  </a:t>
            </a:r>
            <a:r>
              <a:rPr spc="-80" dirty="0">
                <a:latin typeface="Times New Roman" pitchFamily="18" charset="0"/>
                <a:cs typeface="Times New Roman" pitchFamily="18" charset="0"/>
              </a:rPr>
              <a:t>coordination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75" dirty="0">
                <a:latin typeface="Times New Roman" pitchFamily="18" charset="0"/>
                <a:cs typeface="Times New Roman" pitchFamily="18" charset="0"/>
              </a:rPr>
              <a:t>operations</a:t>
            </a:r>
            <a:r>
              <a:rPr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85" dirty="0">
                <a:latin typeface="Times New Roman" pitchFamily="18" charset="0"/>
                <a:cs typeface="Times New Roman" pitchFamily="18" charset="0"/>
              </a:rPr>
              <a:t>without</a:t>
            </a:r>
            <a:r>
              <a:rPr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85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0" dirty="0">
                <a:latin typeface="Times New Roman" pitchFamily="18" charset="0"/>
                <a:cs typeface="Times New Roman" pitchFamily="18" charset="0"/>
              </a:rPr>
              <a:t>properly</a:t>
            </a:r>
            <a:r>
              <a:rPr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60" dirty="0">
                <a:latin typeface="Times New Roman" pitchFamily="18" charset="0"/>
                <a:cs typeface="Times New Roman" pitchFamily="18" charset="0"/>
              </a:rPr>
              <a:t>designed</a:t>
            </a:r>
            <a:r>
              <a:rPr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10" dirty="0">
                <a:latin typeface="Times New Roman" pitchFamily="18" charset="0"/>
                <a:cs typeface="Times New Roman" pitchFamily="18" charset="0"/>
              </a:rPr>
              <a:t>financial  </a:t>
            </a:r>
            <a:r>
              <a:rPr spc="-80" dirty="0">
                <a:latin typeface="Times New Roman" pitchFamily="18" charset="0"/>
                <a:cs typeface="Times New Roman" pitchFamily="18" charset="0"/>
              </a:rPr>
              <a:t>accounting</a:t>
            </a:r>
            <a:r>
              <a:rPr spc="-2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80" dirty="0">
                <a:latin typeface="Times New Roman" pitchFamily="18" charset="0"/>
                <a:cs typeface="Times New Roman" pitchFamily="18" charset="0"/>
              </a:rPr>
              <a:t>system.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70879" y="448767"/>
            <a:ext cx="14446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45" dirty="0">
                <a:latin typeface="Times New Roman" pitchFamily="18" charset="0"/>
                <a:cs typeface="Times New Roman" pitchFamily="18" charset="0"/>
              </a:rPr>
              <a:t>Contd.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24000" y="1371600"/>
            <a:ext cx="9409431" cy="39630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61340" algn="just">
              <a:lnSpc>
                <a:spcPct val="145000"/>
              </a:lnSpc>
              <a:spcBef>
                <a:spcPts val="95"/>
              </a:spcBef>
            </a:pPr>
            <a:r>
              <a:rPr sz="2400" b="1" spc="-35" dirty="0">
                <a:latin typeface="Times New Roman" pitchFamily="18" charset="0"/>
                <a:cs typeface="Times New Roman" pitchFamily="18" charset="0"/>
              </a:rPr>
              <a:t>Cost</a:t>
            </a:r>
            <a:r>
              <a:rPr sz="2400" b="1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spc="-65" dirty="0">
                <a:latin typeface="Times New Roman" pitchFamily="18" charset="0"/>
                <a:cs typeface="Times New Roman" pitchFamily="18" charset="0"/>
              </a:rPr>
              <a:t>Accounting:</a:t>
            </a:r>
            <a:r>
              <a:rPr sz="2400" b="1" spc="-1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40" dirty="0">
                <a:latin typeface="Times New Roman" pitchFamily="18" charset="0"/>
                <a:cs typeface="Times New Roman" pitchFamily="18" charset="0"/>
              </a:rPr>
              <a:t>Standard</a:t>
            </a:r>
            <a:r>
              <a:rPr sz="2400" spc="-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costing,</a:t>
            </a:r>
            <a:r>
              <a:rPr sz="24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marginal</a:t>
            </a:r>
            <a:r>
              <a:rPr sz="24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costing,</a:t>
            </a:r>
            <a:r>
              <a:rPr sz="24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opportunity  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cost</a:t>
            </a:r>
            <a:r>
              <a:rPr sz="2400" spc="-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analysis,</a:t>
            </a:r>
            <a:r>
              <a:rPr sz="2400" spc="-2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differential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0" dirty="0">
                <a:latin typeface="Times New Roman" pitchFamily="18" charset="0"/>
                <a:cs typeface="Times New Roman" pitchFamily="18" charset="0"/>
              </a:rPr>
              <a:t>costing</a:t>
            </a:r>
            <a:r>
              <a:rPr sz="24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400" spc="-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other</a:t>
            </a:r>
            <a:r>
              <a:rPr sz="2400" spc="-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cost</a:t>
            </a:r>
            <a:r>
              <a:rPr sz="2400" spc="-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techniques</a:t>
            </a:r>
            <a:r>
              <a:rPr sz="2400" spc="-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play</a:t>
            </a:r>
            <a:r>
              <a:rPr sz="24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a 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useful</a:t>
            </a:r>
            <a:r>
              <a:rPr sz="2400" spc="-1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role</a:t>
            </a:r>
            <a:r>
              <a:rPr sz="2400" spc="-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z="24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operation</a:t>
            </a:r>
            <a:r>
              <a:rPr sz="24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4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control</a:t>
            </a:r>
            <a:r>
              <a:rPr sz="24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1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45" dirty="0">
                <a:latin typeface="Times New Roman" pitchFamily="18" charset="0"/>
                <a:cs typeface="Times New Roman" pitchFamily="18" charset="0"/>
              </a:rPr>
              <a:t>business</a:t>
            </a:r>
            <a:r>
              <a:rPr sz="2400" spc="-1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undertaking.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80"/>
              </a:spcBef>
            </a:pPr>
            <a:r>
              <a:rPr sz="2400" b="1" spc="-65" dirty="0">
                <a:latin typeface="Times New Roman" pitchFamily="18" charset="0"/>
                <a:cs typeface="Times New Roman" pitchFamily="18" charset="0"/>
              </a:rPr>
              <a:t>Revaluation</a:t>
            </a:r>
            <a:r>
              <a:rPr sz="2400" b="1" spc="-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spc="-65" dirty="0">
                <a:latin typeface="Times New Roman" pitchFamily="18" charset="0"/>
                <a:cs typeface="Times New Roman" pitchFamily="18" charset="0"/>
              </a:rPr>
              <a:t>Accounting:</a:t>
            </a:r>
            <a:r>
              <a:rPr sz="2400" b="1" spc="-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0" dirty="0">
                <a:latin typeface="Times New Roman" pitchFamily="18" charset="0"/>
                <a:cs typeface="Times New Roman" pitchFamily="18" charset="0"/>
              </a:rPr>
              <a:t>This</a:t>
            </a:r>
            <a:r>
              <a:rPr sz="2400" spc="-2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is</a:t>
            </a:r>
            <a:r>
              <a:rPr sz="2400" spc="-1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concerned</a:t>
            </a:r>
            <a:r>
              <a:rPr sz="2400" spc="-2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sz="2400" spc="-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0" dirty="0">
                <a:latin typeface="Times New Roman" pitchFamily="18" charset="0"/>
                <a:cs typeface="Times New Roman" pitchFamily="18" charset="0"/>
              </a:rPr>
              <a:t>ensuring</a:t>
            </a:r>
            <a:r>
              <a:rPr sz="2400" spc="-2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that</a:t>
            </a:r>
            <a:r>
              <a:rPr sz="2400" spc="-2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capital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12700" marR="5080" algn="just">
              <a:lnSpc>
                <a:spcPts val="3479"/>
              </a:lnSpc>
              <a:spcBef>
                <a:spcPts val="295"/>
              </a:spcBef>
            </a:pPr>
            <a:r>
              <a:rPr sz="2400" spc="-55" dirty="0">
                <a:latin typeface="Times New Roman" pitchFamily="18" charset="0"/>
                <a:cs typeface="Times New Roman" pitchFamily="18" charset="0"/>
              </a:rPr>
              <a:t>is</a:t>
            </a:r>
            <a:r>
              <a:rPr sz="2400" spc="-1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maintained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intact</a:t>
            </a:r>
            <a:r>
              <a:rPr sz="2400" spc="-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z="2400" spc="-2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0" dirty="0">
                <a:latin typeface="Times New Roman" pitchFamily="18" charset="0"/>
                <a:cs typeface="Times New Roman" pitchFamily="18" charset="0"/>
              </a:rPr>
              <a:t>real</a:t>
            </a:r>
            <a:r>
              <a:rPr sz="2400" spc="-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terms</a:t>
            </a:r>
            <a:r>
              <a:rPr sz="2400" spc="-1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400" spc="-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profit</a:t>
            </a:r>
            <a:r>
              <a:rPr sz="24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is</a:t>
            </a:r>
            <a:r>
              <a:rPr sz="2400" spc="-1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calculated</a:t>
            </a:r>
            <a:r>
              <a:rPr sz="24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sz="2400" spc="-1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this</a:t>
            </a:r>
            <a:r>
              <a:rPr sz="2400" spc="-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0" dirty="0">
                <a:latin typeface="Times New Roman" pitchFamily="18" charset="0"/>
                <a:cs typeface="Times New Roman" pitchFamily="18" charset="0"/>
              </a:rPr>
              <a:t>fact</a:t>
            </a:r>
            <a:r>
              <a:rPr sz="2400" spc="-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in 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mind.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12700" marR="314325" algn="just">
              <a:lnSpc>
                <a:spcPts val="3479"/>
              </a:lnSpc>
              <a:spcBef>
                <a:spcPts val="5"/>
              </a:spcBef>
            </a:pPr>
            <a:r>
              <a:rPr sz="2400" b="1" spc="-45" dirty="0">
                <a:latin typeface="Times New Roman" pitchFamily="18" charset="0"/>
                <a:cs typeface="Times New Roman" pitchFamily="18" charset="0"/>
              </a:rPr>
              <a:t>Budgetary</a:t>
            </a:r>
            <a:r>
              <a:rPr sz="2400" b="1" spc="-2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spc="-80" dirty="0">
                <a:latin typeface="Times New Roman" pitchFamily="18" charset="0"/>
                <a:cs typeface="Times New Roman" pitchFamily="18" charset="0"/>
              </a:rPr>
              <a:t>Control:</a:t>
            </a:r>
            <a:r>
              <a:rPr sz="2400" b="1" spc="-1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45" dirty="0">
                <a:latin typeface="Times New Roman" pitchFamily="18" charset="0"/>
                <a:cs typeface="Times New Roman" pitchFamily="18" charset="0"/>
              </a:rPr>
              <a:t>This</a:t>
            </a:r>
            <a:r>
              <a:rPr sz="24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includes</a:t>
            </a:r>
            <a:r>
              <a:rPr sz="2400" spc="-1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framing</a:t>
            </a:r>
            <a:r>
              <a:rPr sz="24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budgets,</a:t>
            </a:r>
            <a:r>
              <a:rPr sz="2400" spc="-1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0" dirty="0">
                <a:latin typeface="Times New Roman" pitchFamily="18" charset="0"/>
                <a:cs typeface="Times New Roman" pitchFamily="18" charset="0"/>
              </a:rPr>
              <a:t>comparison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of 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actual</a:t>
            </a:r>
            <a:r>
              <a:rPr sz="24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performance</a:t>
            </a:r>
            <a:r>
              <a:rPr sz="2400" spc="-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sz="2400" spc="-1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budgeted</a:t>
            </a:r>
            <a:r>
              <a:rPr sz="2400" spc="-1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performance,</a:t>
            </a:r>
            <a:r>
              <a:rPr sz="2400" spc="-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computation</a:t>
            </a:r>
            <a:r>
              <a:rPr sz="24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of 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variances,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finding</a:t>
            </a:r>
            <a:r>
              <a:rPr sz="24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their</a:t>
            </a:r>
            <a:r>
              <a:rPr sz="2400" spc="-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causes,</a:t>
            </a:r>
            <a:r>
              <a:rPr sz="24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14" dirty="0">
                <a:latin typeface="Times New Roman" pitchFamily="18" charset="0"/>
                <a:cs typeface="Times New Roman" pitchFamily="18" charset="0"/>
              </a:rPr>
              <a:t>etc</a:t>
            </a:r>
            <a:r>
              <a:rPr sz="2400" b="1" spc="-114" dirty="0">
                <a:latin typeface="Times New Roman" pitchFamily="18" charset="0"/>
                <a:cs typeface="Times New Roman" pitchFamily="18" charset="0"/>
              </a:rPr>
              <a:t>.</a:t>
            </a:r>
            <a:endParaRPr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70879" y="747141"/>
            <a:ext cx="14465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95" dirty="0"/>
              <a:t>Con</a:t>
            </a:r>
            <a:r>
              <a:rPr spc="-55" dirty="0"/>
              <a:t>t</a:t>
            </a:r>
            <a:r>
              <a:rPr spc="-254" dirty="0"/>
              <a:t>d.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447800" y="1524000"/>
            <a:ext cx="9241789" cy="3926085"/>
          </a:xfrm>
          <a:prstGeom prst="rect">
            <a:avLst/>
          </a:prstGeom>
        </p:spPr>
        <p:txBody>
          <a:bodyPr vert="horz" wrap="square" lIns="0" tIns="335353" rIns="0" bIns="0" rtlCol="0">
            <a:spAutoFit/>
          </a:bodyPr>
          <a:lstStyle/>
          <a:p>
            <a:pPr marL="100330" marR="5080">
              <a:lnSpc>
                <a:spcPct val="140800"/>
              </a:lnSpc>
              <a:spcBef>
                <a:spcPts val="95"/>
              </a:spcBef>
            </a:pPr>
            <a:r>
              <a:rPr b="1" spc="-80" dirty="0">
                <a:latin typeface="Times New Roman" pitchFamily="18" charset="0"/>
                <a:cs typeface="Times New Roman" pitchFamily="18" charset="0"/>
              </a:rPr>
              <a:t>Inventory</a:t>
            </a:r>
            <a:r>
              <a:rPr b="1" spc="-3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95" dirty="0">
                <a:latin typeface="Times New Roman" pitchFamily="18" charset="0"/>
                <a:cs typeface="Times New Roman" pitchFamily="18" charset="0"/>
              </a:rPr>
              <a:t>Control:</a:t>
            </a:r>
            <a:r>
              <a:rPr b="1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00" dirty="0">
                <a:latin typeface="Times New Roman" pitchFamily="18" charset="0"/>
                <a:cs typeface="Times New Roman" pitchFamily="18" charset="0"/>
              </a:rPr>
              <a:t>It</a:t>
            </a:r>
            <a:r>
              <a:rPr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5" dirty="0">
                <a:latin typeface="Times New Roman" pitchFamily="18" charset="0"/>
                <a:cs typeface="Times New Roman" pitchFamily="18" charset="0"/>
              </a:rPr>
              <a:t>includes</a:t>
            </a:r>
            <a:r>
              <a:rPr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0" dirty="0">
                <a:latin typeface="Times New Roman" pitchFamily="18" charset="0"/>
                <a:cs typeface="Times New Roman" pitchFamily="18" charset="0"/>
              </a:rPr>
              <a:t>control</a:t>
            </a:r>
            <a:r>
              <a:rPr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85" dirty="0">
                <a:latin typeface="Times New Roman" pitchFamily="18" charset="0"/>
                <a:cs typeface="Times New Roman" pitchFamily="18" charset="0"/>
              </a:rPr>
              <a:t>over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80" dirty="0">
                <a:latin typeface="Times New Roman" pitchFamily="18" charset="0"/>
                <a:cs typeface="Times New Roman" pitchFamily="18" charset="0"/>
              </a:rPr>
              <a:t>inventory</a:t>
            </a:r>
            <a:r>
              <a:rPr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65" dirty="0">
                <a:latin typeface="Times New Roman" pitchFamily="18" charset="0"/>
                <a:cs typeface="Times New Roman" pitchFamily="18" charset="0"/>
              </a:rPr>
              <a:t>from</a:t>
            </a:r>
            <a:r>
              <a:rPr spc="-2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5" dirty="0">
                <a:latin typeface="Times New Roman" pitchFamily="18" charset="0"/>
                <a:cs typeface="Times New Roman" pitchFamily="18" charset="0"/>
              </a:rPr>
              <a:t>time</a:t>
            </a:r>
            <a:r>
              <a:rPr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25" dirty="0">
                <a:latin typeface="Times New Roman" pitchFamily="18" charset="0"/>
                <a:cs typeface="Times New Roman" pitchFamily="18" charset="0"/>
              </a:rPr>
              <a:t>it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65" dirty="0">
                <a:latin typeface="Times New Roman" pitchFamily="18" charset="0"/>
                <a:cs typeface="Times New Roman" pitchFamily="18" charset="0"/>
              </a:rPr>
              <a:t>is  </a:t>
            </a:r>
            <a:r>
              <a:rPr spc="-100" dirty="0">
                <a:latin typeface="Times New Roman" pitchFamily="18" charset="0"/>
                <a:cs typeface="Times New Roman" pitchFamily="18" charset="0"/>
              </a:rPr>
              <a:t>acquired</a:t>
            </a:r>
            <a:r>
              <a:rPr spc="-2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45" dirty="0">
                <a:latin typeface="Times New Roman" pitchFamily="18" charset="0"/>
                <a:cs typeface="Times New Roman" pitchFamily="18" charset="0"/>
              </a:rPr>
              <a:t>till</a:t>
            </a:r>
            <a:r>
              <a:rPr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0" dirty="0">
                <a:latin typeface="Times New Roman" pitchFamily="18" charset="0"/>
                <a:cs typeface="Times New Roman" pitchFamily="18" charset="0"/>
              </a:rPr>
              <a:t>its</a:t>
            </a:r>
            <a:r>
              <a:rPr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10" dirty="0">
                <a:latin typeface="Times New Roman" pitchFamily="18" charset="0"/>
                <a:cs typeface="Times New Roman" pitchFamily="18" charset="0"/>
              </a:rPr>
              <a:t>final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85" dirty="0">
                <a:latin typeface="Times New Roman" pitchFamily="18" charset="0"/>
                <a:cs typeface="Times New Roman" pitchFamily="18" charset="0"/>
              </a:rPr>
              <a:t>disposal.</a:t>
            </a:r>
          </a:p>
          <a:p>
            <a:pPr marL="100330" marR="500380" indent="55880">
              <a:lnSpc>
                <a:spcPct val="140900"/>
              </a:lnSpc>
            </a:pPr>
            <a:r>
              <a:rPr b="1" spc="-60" dirty="0">
                <a:latin typeface="Times New Roman" pitchFamily="18" charset="0"/>
                <a:cs typeface="Times New Roman" pitchFamily="18" charset="0"/>
              </a:rPr>
              <a:t>Statistical </a:t>
            </a:r>
            <a:r>
              <a:rPr b="1" spc="-50" dirty="0">
                <a:latin typeface="Times New Roman" pitchFamily="18" charset="0"/>
                <a:cs typeface="Times New Roman" pitchFamily="18" charset="0"/>
              </a:rPr>
              <a:t>Methods: </a:t>
            </a:r>
            <a:r>
              <a:rPr spc="-85" dirty="0">
                <a:latin typeface="Times New Roman" pitchFamily="18" charset="0"/>
                <a:cs typeface="Times New Roman" pitchFamily="18" charset="0"/>
              </a:rPr>
              <a:t>Graphs, </a:t>
            </a:r>
            <a:r>
              <a:rPr spc="-114" dirty="0">
                <a:latin typeface="Times New Roman" pitchFamily="18" charset="0"/>
                <a:cs typeface="Times New Roman" pitchFamily="18" charset="0"/>
              </a:rPr>
              <a:t>charts, </a:t>
            </a:r>
            <a:r>
              <a:rPr spc="-110" dirty="0">
                <a:latin typeface="Times New Roman" pitchFamily="18" charset="0"/>
                <a:cs typeface="Times New Roman" pitchFamily="18" charset="0"/>
              </a:rPr>
              <a:t>pictorial </a:t>
            </a:r>
            <a:r>
              <a:rPr spc="-100" dirty="0">
                <a:latin typeface="Times New Roman" pitchFamily="18" charset="0"/>
                <a:cs typeface="Times New Roman" pitchFamily="18" charset="0"/>
              </a:rPr>
              <a:t>presentation, </a:t>
            </a:r>
            <a:r>
              <a:rPr spc="-95" dirty="0">
                <a:latin typeface="Times New Roman" pitchFamily="18" charset="0"/>
                <a:cs typeface="Times New Roman" pitchFamily="18" charset="0"/>
              </a:rPr>
              <a:t>index  </a:t>
            </a:r>
            <a:r>
              <a:rPr spc="-65" dirty="0">
                <a:latin typeface="Times New Roman" pitchFamily="18" charset="0"/>
                <a:cs typeface="Times New Roman" pitchFamily="18" charset="0"/>
              </a:rPr>
              <a:t>numbers</a:t>
            </a:r>
            <a:r>
              <a:rPr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65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85" dirty="0">
                <a:latin typeface="Times New Roman" pitchFamily="18" charset="0"/>
                <a:cs typeface="Times New Roman" pitchFamily="18" charset="0"/>
              </a:rPr>
              <a:t>other</a:t>
            </a:r>
            <a:r>
              <a:rPr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05" dirty="0">
                <a:latin typeface="Times New Roman" pitchFamily="18" charset="0"/>
                <a:cs typeface="Times New Roman" pitchFamily="18" charset="0"/>
              </a:rPr>
              <a:t>statistical</a:t>
            </a:r>
            <a:r>
              <a:rPr spc="-1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0" dirty="0">
                <a:latin typeface="Times New Roman" pitchFamily="18" charset="0"/>
                <a:cs typeface="Times New Roman" pitchFamily="18" charset="0"/>
              </a:rPr>
              <a:t>methods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75" dirty="0">
                <a:latin typeface="Times New Roman" pitchFamily="18" charset="0"/>
                <a:cs typeface="Times New Roman" pitchFamily="18" charset="0"/>
              </a:rPr>
              <a:t>make</a:t>
            </a:r>
            <a:r>
              <a:rPr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75" dirty="0">
                <a:latin typeface="Times New Roman" pitchFamily="18" charset="0"/>
                <a:cs typeface="Times New Roman" pitchFamily="18" charset="0"/>
              </a:rPr>
              <a:t>information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65" dirty="0">
                <a:latin typeface="Times New Roman" pitchFamily="18" charset="0"/>
                <a:cs typeface="Times New Roman" pitchFamily="18" charset="0"/>
              </a:rPr>
              <a:t>more  </a:t>
            </a:r>
            <a:r>
              <a:rPr spc="-75" dirty="0">
                <a:latin typeface="Times New Roman" pitchFamily="18" charset="0"/>
                <a:cs typeface="Times New Roman" pitchFamily="18" charset="0"/>
              </a:rPr>
              <a:t>impressive </a:t>
            </a:r>
            <a:r>
              <a:rPr spc="-65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pc="-4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14" dirty="0">
                <a:latin typeface="Times New Roman" pitchFamily="18" charset="0"/>
                <a:cs typeface="Times New Roman" pitchFamily="18" charset="0"/>
              </a:rPr>
              <a:t>intelligible.</a:t>
            </a:r>
          </a:p>
          <a:p>
            <a:pPr marL="100330" marR="66040">
              <a:lnSpc>
                <a:spcPct val="140800"/>
              </a:lnSpc>
            </a:pPr>
            <a:r>
              <a:rPr b="1" spc="-100" dirty="0">
                <a:latin typeface="Times New Roman" pitchFamily="18" charset="0"/>
                <a:cs typeface="Times New Roman" pitchFamily="18" charset="0"/>
              </a:rPr>
              <a:t>Taxation:</a:t>
            </a:r>
            <a:r>
              <a:rPr b="1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65" dirty="0">
                <a:latin typeface="Times New Roman" pitchFamily="18" charset="0"/>
                <a:cs typeface="Times New Roman" pitchFamily="18" charset="0"/>
              </a:rPr>
              <a:t>This</a:t>
            </a:r>
            <a:r>
              <a:rPr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5" dirty="0">
                <a:latin typeface="Times New Roman" pitchFamily="18" charset="0"/>
                <a:cs typeface="Times New Roman" pitchFamily="18" charset="0"/>
              </a:rPr>
              <a:t>includes</a:t>
            </a:r>
            <a:r>
              <a:rPr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75" dirty="0">
                <a:latin typeface="Times New Roman" pitchFamily="18" charset="0"/>
                <a:cs typeface="Times New Roman" pitchFamily="18" charset="0"/>
              </a:rPr>
              <a:t>computation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75" dirty="0">
                <a:latin typeface="Times New Roman" pitchFamily="18" charset="0"/>
                <a:cs typeface="Times New Roman" pitchFamily="18" charset="0"/>
              </a:rPr>
              <a:t>income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5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00" dirty="0">
                <a:latin typeface="Times New Roman" pitchFamily="18" charset="0"/>
                <a:cs typeface="Times New Roman" pitchFamily="18" charset="0"/>
              </a:rPr>
              <a:t>accordance</a:t>
            </a:r>
            <a:r>
              <a:rPr spc="-2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5" dirty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5" dirty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spc="-110" dirty="0">
                <a:latin typeface="Times New Roman" pitchFamily="18" charset="0"/>
                <a:cs typeface="Times New Roman" pitchFamily="18" charset="0"/>
              </a:rPr>
              <a:t>tax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14" dirty="0">
                <a:latin typeface="Times New Roman" pitchFamily="18" charset="0"/>
                <a:cs typeface="Times New Roman" pitchFamily="18" charset="0"/>
              </a:rPr>
              <a:t>laws,</a:t>
            </a:r>
            <a:r>
              <a:rPr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0" dirty="0">
                <a:latin typeface="Times New Roman" pitchFamily="18" charset="0"/>
                <a:cs typeface="Times New Roman" pitchFamily="18" charset="0"/>
              </a:rPr>
              <a:t>filing</a:t>
            </a:r>
            <a:r>
              <a:rPr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90" dirty="0">
                <a:latin typeface="Times New Roman" pitchFamily="18" charset="0"/>
                <a:cs typeface="Times New Roman" pitchFamily="18" charset="0"/>
              </a:rPr>
              <a:t>returns</a:t>
            </a:r>
            <a:r>
              <a:rPr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65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45" dirty="0">
                <a:latin typeface="Times New Roman" pitchFamily="18" charset="0"/>
                <a:cs typeface="Times New Roman" pitchFamily="18" charset="0"/>
              </a:rPr>
              <a:t>making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10" dirty="0">
                <a:latin typeface="Times New Roman" pitchFamily="18" charset="0"/>
                <a:cs typeface="Times New Roman" pitchFamily="18" charset="0"/>
              </a:rPr>
              <a:t>tax</a:t>
            </a:r>
            <a:r>
              <a:rPr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85" dirty="0">
                <a:latin typeface="Times New Roman" pitchFamily="18" charset="0"/>
                <a:cs typeface="Times New Roman" pitchFamily="18" charset="0"/>
              </a:rPr>
              <a:t>payments.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76425" y="684021"/>
            <a:ext cx="923417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b="1" spc="30" dirty="0"/>
              <a:t>LIMITATIONS</a:t>
            </a:r>
            <a:r>
              <a:rPr sz="2800" b="1" spc="-520" dirty="0"/>
              <a:t> </a:t>
            </a:r>
            <a:r>
              <a:rPr sz="2800" b="1" spc="60" dirty="0"/>
              <a:t>OF</a:t>
            </a:r>
            <a:r>
              <a:rPr sz="2800" b="1" spc="-375" dirty="0"/>
              <a:t> </a:t>
            </a:r>
            <a:r>
              <a:rPr sz="2800" b="1" spc="150" dirty="0"/>
              <a:t>MANAGEMENT</a:t>
            </a:r>
            <a:r>
              <a:rPr sz="2800" b="1" spc="-515" dirty="0"/>
              <a:t> </a:t>
            </a:r>
            <a:r>
              <a:rPr sz="2800" b="1" spc="45" dirty="0"/>
              <a:t>ACCOUNTING</a:t>
            </a:r>
            <a:endParaRPr sz="2800" b="1"/>
          </a:p>
        </p:txBody>
      </p:sp>
      <p:sp>
        <p:nvSpPr>
          <p:cNvPr id="3" name="object 3"/>
          <p:cNvSpPr txBox="1"/>
          <p:nvPr/>
        </p:nvSpPr>
        <p:spPr>
          <a:xfrm>
            <a:off x="1600200" y="1676400"/>
            <a:ext cx="9498330" cy="2818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40" dirty="0">
                <a:latin typeface="Times New Roman" pitchFamily="18" charset="0"/>
                <a:cs typeface="Times New Roman" pitchFamily="18" charset="0"/>
              </a:rPr>
              <a:t>Based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30" dirty="0">
                <a:latin typeface="Times New Roman" pitchFamily="18" charset="0"/>
                <a:cs typeface="Times New Roman" pitchFamily="18" charset="0"/>
              </a:rPr>
              <a:t>on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accounting</a:t>
            </a:r>
            <a:r>
              <a:rPr sz="2400"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information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 indent="-287020">
              <a:lnSpc>
                <a:spcPct val="100000"/>
              </a:lnSpc>
              <a:spcBef>
                <a:spcPts val="1175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60" dirty="0">
                <a:latin typeface="Times New Roman" pitchFamily="18" charset="0"/>
                <a:cs typeface="Times New Roman" pitchFamily="18" charset="0"/>
              </a:rPr>
              <a:t>Wide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scope-leads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10" dirty="0">
                <a:latin typeface="Times New Roman" pitchFamily="18" charset="0"/>
                <a:cs typeface="Times New Roman" pitchFamily="18" charset="0"/>
              </a:rPr>
              <a:t>inaccurate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results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 indent="-287020">
              <a:lnSpc>
                <a:spcPct val="100000"/>
              </a:lnSpc>
              <a:spcBef>
                <a:spcPts val="1175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85" dirty="0">
                <a:latin typeface="Times New Roman" pitchFamily="18" charset="0"/>
                <a:cs typeface="Times New Roman" pitchFamily="18" charset="0"/>
              </a:rPr>
              <a:t>Costly-installation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 indent="-287020">
              <a:lnSpc>
                <a:spcPct val="100000"/>
              </a:lnSpc>
              <a:spcBef>
                <a:spcPts val="1180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85" dirty="0">
                <a:latin typeface="Times New Roman" pitchFamily="18" charset="0"/>
                <a:cs typeface="Times New Roman" pitchFamily="18" charset="0"/>
              </a:rPr>
              <a:t>Evaluationery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stage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 marR="5080" indent="-287020">
              <a:lnSpc>
                <a:spcPct val="100000"/>
              </a:lnSpc>
              <a:spcBef>
                <a:spcPts val="1175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50" dirty="0">
                <a:latin typeface="Times New Roman" pitchFamily="18" charset="0"/>
                <a:cs typeface="Times New Roman" pitchFamily="18" charset="0"/>
              </a:rPr>
              <a:t>Opposition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change-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rearrangement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rules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regulations</a:t>
            </a:r>
            <a:r>
              <a:rPr sz="2400" spc="-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0" dirty="0">
                <a:latin typeface="Times New Roman" pitchFamily="18" charset="0"/>
                <a:cs typeface="Times New Roman" pitchFamily="18" charset="0"/>
              </a:rPr>
              <a:t>maynot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be  </a:t>
            </a:r>
            <a:r>
              <a:rPr sz="2400" spc="-110" dirty="0">
                <a:latin typeface="Times New Roman" pitchFamily="18" charset="0"/>
                <a:cs typeface="Times New Roman" pitchFamily="18" charset="0"/>
              </a:rPr>
              <a:t>liked </a:t>
            </a:r>
            <a:r>
              <a:rPr sz="2400" spc="-45" dirty="0">
                <a:latin typeface="Times New Roman" pitchFamily="18" charset="0"/>
                <a:cs typeface="Times New Roman" pitchFamily="18" charset="0"/>
              </a:rPr>
              <a:t>by</a:t>
            </a:r>
            <a:r>
              <a:rPr sz="2400" spc="-3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10" dirty="0">
                <a:latin typeface="Times New Roman" pitchFamily="18" charset="0"/>
                <a:cs typeface="Times New Roman" pitchFamily="18" charset="0"/>
              </a:rPr>
              <a:t>people.</a:t>
            </a:r>
            <a:endParaRPr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1800" y="1676400"/>
            <a:ext cx="70402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5" dirty="0"/>
              <a:t>Who</a:t>
            </a:r>
            <a:r>
              <a:rPr spc="-415" dirty="0"/>
              <a:t> </a:t>
            </a:r>
            <a:r>
              <a:rPr spc="-110" dirty="0"/>
              <a:t>is</a:t>
            </a:r>
            <a:r>
              <a:rPr spc="-409" dirty="0"/>
              <a:t> </a:t>
            </a:r>
            <a:r>
              <a:rPr spc="-50" dirty="0"/>
              <a:t>Management</a:t>
            </a:r>
            <a:r>
              <a:rPr spc="-409" dirty="0"/>
              <a:t> </a:t>
            </a:r>
            <a:r>
              <a:rPr spc="-120" dirty="0"/>
              <a:t>accountant?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24000" y="3276600"/>
            <a:ext cx="95027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7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10" dirty="0">
                <a:latin typeface="Times New Roman" pitchFamily="18" charset="0"/>
                <a:cs typeface="Times New Roman" pitchFamily="18" charset="0"/>
              </a:rPr>
              <a:t>officer</a:t>
            </a:r>
            <a:r>
              <a:rPr sz="2400"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45" dirty="0">
                <a:latin typeface="Times New Roman" pitchFamily="18" charset="0"/>
                <a:cs typeface="Times New Roman" pitchFamily="18" charset="0"/>
              </a:rPr>
              <a:t>who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is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concerned</a:t>
            </a:r>
            <a:r>
              <a:rPr sz="2400"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accounting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function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an 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organization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is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0" dirty="0">
                <a:latin typeface="Times New Roman" pitchFamily="18" charset="0"/>
                <a:cs typeface="Times New Roman" pitchFamily="18" charset="0"/>
              </a:rPr>
              <a:t>known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45" dirty="0">
                <a:latin typeface="Times New Roman" pitchFamily="18" charset="0"/>
                <a:cs typeface="Times New Roman" pitchFamily="18" charset="0"/>
              </a:rPr>
              <a:t>as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5" dirty="0">
                <a:latin typeface="Times New Roman" pitchFamily="18" charset="0"/>
                <a:cs typeface="Times New Roman" pitchFamily="18" charset="0"/>
              </a:rPr>
              <a:t>accountant.</a:t>
            </a:r>
            <a:endParaRPr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05180">
              <a:lnSpc>
                <a:spcPct val="100000"/>
              </a:lnSpc>
              <a:spcBef>
                <a:spcPts val="95"/>
              </a:spcBef>
            </a:pPr>
            <a:r>
              <a:rPr spc="-120" dirty="0"/>
              <a:t>Functions</a:t>
            </a:r>
            <a:r>
              <a:rPr spc="-400" dirty="0"/>
              <a:t> </a:t>
            </a:r>
            <a:r>
              <a:rPr spc="-114"/>
              <a:t>of</a:t>
            </a:r>
            <a:r>
              <a:rPr spc="-409"/>
              <a:t> </a:t>
            </a:r>
            <a:r>
              <a:rPr lang="en-US" spc="-95" dirty="0" smtClean="0"/>
              <a:t>M</a:t>
            </a:r>
            <a:r>
              <a:rPr spc="-95" smtClean="0"/>
              <a:t>anagement</a:t>
            </a:r>
            <a:r>
              <a:rPr spc="-405" smtClean="0"/>
              <a:t> </a:t>
            </a:r>
            <a:r>
              <a:rPr lang="en-US" spc="-155" dirty="0" smtClean="0"/>
              <a:t>A</a:t>
            </a:r>
            <a:r>
              <a:rPr spc="-155" smtClean="0"/>
              <a:t>ccountant</a:t>
            </a:r>
            <a:endParaRPr spc="-155" dirty="0"/>
          </a:p>
        </p:txBody>
      </p:sp>
      <p:sp>
        <p:nvSpPr>
          <p:cNvPr id="3" name="object 3"/>
          <p:cNvSpPr txBox="1"/>
          <p:nvPr/>
        </p:nvSpPr>
        <p:spPr>
          <a:xfrm>
            <a:off x="1524000" y="2133600"/>
            <a:ext cx="9571355" cy="3213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256540" indent="-287020" algn="just">
              <a:lnSpc>
                <a:spcPct val="100000"/>
              </a:lnSpc>
              <a:spcBef>
                <a:spcPts val="100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114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assure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physical</a:t>
            </a:r>
            <a:r>
              <a:rPr sz="24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protection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sz="2400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business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through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10" dirty="0">
                <a:latin typeface="Times New Roman" pitchFamily="18" charset="0"/>
                <a:cs typeface="Times New Roman" pitchFamily="18" charset="0"/>
              </a:rPr>
              <a:t>internal</a:t>
            </a:r>
            <a:r>
              <a:rPr sz="24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control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&amp; 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proper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insurance</a:t>
            </a:r>
            <a:r>
              <a:rPr sz="2400" spc="-4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coverage.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 indent="-287020" algn="just">
              <a:lnSpc>
                <a:spcPct val="100000"/>
              </a:lnSpc>
              <a:spcBef>
                <a:spcPts val="1175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114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consult</a:t>
            </a:r>
            <a:r>
              <a:rPr sz="2400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30" dirty="0">
                <a:latin typeface="Times New Roman" pitchFamily="18" charset="0"/>
                <a:cs typeface="Times New Roman" pitchFamily="18" charset="0"/>
              </a:rPr>
              <a:t>all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0" dirty="0">
                <a:latin typeface="Times New Roman" pitchFamily="18" charset="0"/>
                <a:cs typeface="Times New Roman" pitchFamily="18" charset="0"/>
              </a:rPr>
              <a:t>segments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management.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 indent="-287020" algn="just">
              <a:lnSpc>
                <a:spcPct val="100000"/>
              </a:lnSpc>
              <a:spcBef>
                <a:spcPts val="1175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114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administer</a:t>
            </a:r>
            <a:r>
              <a:rPr sz="24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10" dirty="0">
                <a:latin typeface="Times New Roman" pitchFamily="18" charset="0"/>
                <a:cs typeface="Times New Roman" pitchFamily="18" charset="0"/>
              </a:rPr>
              <a:t>tax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policies</a:t>
            </a:r>
            <a:r>
              <a:rPr sz="24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procedures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 indent="-287020" algn="just">
              <a:lnSpc>
                <a:spcPct val="100000"/>
              </a:lnSpc>
              <a:spcBef>
                <a:spcPts val="1180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114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supervise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coordinate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preparation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reports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govt.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agencies.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1175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114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compare</a:t>
            </a:r>
            <a:r>
              <a:rPr sz="2400" spc="-2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performance</a:t>
            </a:r>
            <a:r>
              <a:rPr sz="2400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operating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plan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standards</a:t>
            </a:r>
            <a:r>
              <a:rPr sz="24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report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and  </a:t>
            </a:r>
            <a:r>
              <a:rPr sz="2400" spc="-114" dirty="0">
                <a:latin typeface="Times New Roman" pitchFamily="18" charset="0"/>
                <a:cs typeface="Times New Roman" pitchFamily="18" charset="0"/>
              </a:rPr>
              <a:t>interpret</a:t>
            </a:r>
            <a:r>
              <a:rPr sz="24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results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operations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30" dirty="0">
                <a:latin typeface="Times New Roman" pitchFamily="18" charset="0"/>
                <a:cs typeface="Times New Roman" pitchFamily="18" charset="0"/>
              </a:rPr>
              <a:t>all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5" dirty="0">
                <a:latin typeface="Times New Roman" pitchFamily="18" charset="0"/>
                <a:cs typeface="Times New Roman" pitchFamily="18" charset="0"/>
              </a:rPr>
              <a:t>levels</a:t>
            </a:r>
            <a:r>
              <a:rPr sz="2400" spc="-2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owners  of</a:t>
            </a:r>
            <a:r>
              <a:rPr sz="2400" spc="-2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business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45" dirty="0">
                <a:latin typeface="Times New Roman" pitchFamily="18" charset="0"/>
                <a:cs typeface="Times New Roman" pitchFamily="18" charset="0"/>
              </a:rPr>
              <a:t>as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55" dirty="0">
                <a:latin typeface="Times New Roman" pitchFamily="18" charset="0"/>
                <a:cs typeface="Times New Roman" pitchFamily="18" charset="0"/>
              </a:rPr>
              <a:t>well.</a:t>
            </a:r>
            <a:endParaRPr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05180">
              <a:lnSpc>
                <a:spcPct val="100000"/>
              </a:lnSpc>
              <a:spcBef>
                <a:spcPts val="95"/>
              </a:spcBef>
            </a:pPr>
            <a:r>
              <a:rPr spc="-120" dirty="0"/>
              <a:t>Functions</a:t>
            </a:r>
            <a:r>
              <a:rPr spc="-400" dirty="0"/>
              <a:t> </a:t>
            </a:r>
            <a:r>
              <a:rPr spc="-114"/>
              <a:t>of</a:t>
            </a:r>
            <a:r>
              <a:rPr spc="-409"/>
              <a:t> </a:t>
            </a:r>
            <a:r>
              <a:rPr lang="en-US" spc="-95" dirty="0" smtClean="0"/>
              <a:t>M</a:t>
            </a:r>
            <a:r>
              <a:rPr spc="-95" smtClean="0"/>
              <a:t>anagement</a:t>
            </a:r>
            <a:r>
              <a:rPr spc="-405" smtClean="0"/>
              <a:t> </a:t>
            </a:r>
            <a:r>
              <a:rPr lang="en-US" spc="-155" dirty="0" smtClean="0"/>
              <a:t>A</a:t>
            </a:r>
            <a:r>
              <a:rPr spc="-155" smtClean="0"/>
              <a:t>ccountant</a:t>
            </a:r>
            <a:endParaRPr spc="-155" dirty="0"/>
          </a:p>
        </p:txBody>
      </p:sp>
      <p:sp>
        <p:nvSpPr>
          <p:cNvPr id="3" name="object 3"/>
          <p:cNvSpPr txBox="1"/>
          <p:nvPr/>
        </p:nvSpPr>
        <p:spPr>
          <a:xfrm>
            <a:off x="1524000" y="2743200"/>
            <a:ext cx="9429115" cy="163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113664" indent="-287020">
              <a:lnSpc>
                <a:spcPct val="100000"/>
              </a:lnSpc>
              <a:spcBef>
                <a:spcPts val="100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114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0" dirty="0">
                <a:latin typeface="Times New Roman" pitchFamily="18" charset="0"/>
                <a:cs typeface="Times New Roman" pitchFamily="18" charset="0"/>
              </a:rPr>
              <a:t>establish,</a:t>
            </a:r>
            <a:r>
              <a:rPr sz="2400" spc="-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5" dirty="0">
                <a:latin typeface="Times New Roman" pitchFamily="18" charset="0"/>
                <a:cs typeface="Times New Roman" pitchFamily="18" charset="0"/>
              </a:rPr>
              <a:t>coordinate,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administer</a:t>
            </a:r>
            <a:r>
              <a:rPr sz="2400" spc="-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an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integral</a:t>
            </a:r>
            <a:r>
              <a:rPr sz="24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0" dirty="0">
                <a:latin typeface="Times New Roman" pitchFamily="18" charset="0"/>
                <a:cs typeface="Times New Roman" pitchFamily="18" charset="0"/>
              </a:rPr>
              <a:t>part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management,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an 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adequate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plan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sz="2400" spc="-2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control</a:t>
            </a:r>
            <a:r>
              <a:rPr sz="2400"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operations.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 marR="5080" indent="-287020">
              <a:lnSpc>
                <a:spcPct val="100000"/>
              </a:lnSpc>
              <a:spcBef>
                <a:spcPts val="1175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114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continuously</a:t>
            </a:r>
            <a:r>
              <a:rPr sz="2400" spc="-2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appraise</a:t>
            </a:r>
            <a:r>
              <a:rPr sz="24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economic</a:t>
            </a:r>
            <a:r>
              <a:rPr sz="2400" spc="-2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social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forces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govt.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influences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and  </a:t>
            </a:r>
            <a:r>
              <a:rPr sz="2400" spc="-114" dirty="0">
                <a:latin typeface="Times New Roman" pitchFamily="18" charset="0"/>
                <a:cs typeface="Times New Roman" pitchFamily="18" charset="0"/>
              </a:rPr>
              <a:t>interpret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10" dirty="0">
                <a:latin typeface="Times New Roman" pitchFamily="18" charset="0"/>
                <a:cs typeface="Times New Roman" pitchFamily="18" charset="0"/>
              </a:rPr>
              <a:t>their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25" dirty="0">
                <a:latin typeface="Times New Roman" pitchFamily="18" charset="0"/>
                <a:cs typeface="Times New Roman" pitchFamily="18" charset="0"/>
              </a:rPr>
              <a:t>effect</a:t>
            </a:r>
            <a:r>
              <a:rPr sz="2400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30" dirty="0">
                <a:latin typeface="Times New Roman" pitchFamily="18" charset="0"/>
                <a:cs typeface="Times New Roman" pitchFamily="18" charset="0"/>
              </a:rPr>
              <a:t>on</a:t>
            </a:r>
            <a:r>
              <a:rPr sz="2400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business.</a:t>
            </a:r>
            <a:endParaRPr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5857" y="1212545"/>
            <a:ext cx="76530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90" dirty="0"/>
              <a:t>Duties</a:t>
            </a:r>
            <a:r>
              <a:rPr spc="-420" dirty="0"/>
              <a:t> </a:t>
            </a:r>
            <a:r>
              <a:rPr spc="-110" dirty="0"/>
              <a:t>of</a:t>
            </a:r>
            <a:r>
              <a:rPr spc="-409" dirty="0"/>
              <a:t> </a:t>
            </a:r>
            <a:r>
              <a:rPr spc="-145" dirty="0"/>
              <a:t>a</a:t>
            </a:r>
            <a:r>
              <a:rPr spc="-400" dirty="0"/>
              <a:t> </a:t>
            </a:r>
            <a:r>
              <a:rPr spc="-95" dirty="0"/>
              <a:t>management</a:t>
            </a:r>
            <a:r>
              <a:rPr spc="-415" dirty="0"/>
              <a:t> </a:t>
            </a:r>
            <a:r>
              <a:rPr spc="-155" dirty="0"/>
              <a:t>accountant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0200" y="2057400"/>
            <a:ext cx="9402445" cy="378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"/>
              </a:spcBef>
              <a:buClr>
                <a:srgbClr val="8D1515"/>
              </a:buClr>
              <a:buSzPct val="145454"/>
              <a:buFont typeface="Arial"/>
              <a:buChar char="•"/>
              <a:tabLst>
                <a:tab pos="299720" algn="l"/>
              </a:tabLst>
            </a:pPr>
            <a:r>
              <a:rPr sz="2200" spc="-105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2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0" dirty="0">
                <a:latin typeface="Times New Roman" pitchFamily="18" charset="0"/>
                <a:cs typeface="Times New Roman" pitchFamily="18" charset="0"/>
              </a:rPr>
              <a:t>maintenance</a:t>
            </a:r>
            <a:r>
              <a:rPr sz="22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65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2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5" dirty="0">
                <a:latin typeface="Times New Roman" pitchFamily="18" charset="0"/>
                <a:cs typeface="Times New Roman" pitchFamily="18" charset="0"/>
              </a:rPr>
              <a:t>adequate</a:t>
            </a:r>
            <a:r>
              <a:rPr sz="22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0" dirty="0">
                <a:latin typeface="Times New Roman" pitchFamily="18" charset="0"/>
                <a:cs typeface="Times New Roman" pitchFamily="18" charset="0"/>
              </a:rPr>
              <a:t>records</a:t>
            </a:r>
            <a:r>
              <a:rPr sz="2200" spc="-2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65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2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120" dirty="0">
                <a:latin typeface="Times New Roman" pitchFamily="18" charset="0"/>
                <a:cs typeface="Times New Roman" pitchFamily="18" charset="0"/>
              </a:rPr>
              <a:t>all</a:t>
            </a:r>
            <a:r>
              <a:rPr sz="22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5" dirty="0">
                <a:latin typeface="Times New Roman" pitchFamily="18" charset="0"/>
                <a:cs typeface="Times New Roman" pitchFamily="18" charset="0"/>
              </a:rPr>
              <a:t>contracts</a:t>
            </a:r>
            <a:r>
              <a:rPr sz="22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6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2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100" dirty="0">
                <a:latin typeface="Times New Roman" pitchFamily="18" charset="0"/>
                <a:cs typeface="Times New Roman" pitchFamily="18" charset="0"/>
              </a:rPr>
              <a:t>leases.</a:t>
            </a:r>
            <a:endParaRPr sz="2200">
              <a:latin typeface="Times New Roman" pitchFamily="18" charset="0"/>
              <a:cs typeface="Times New Roman" pitchFamily="18" charset="0"/>
            </a:endParaRPr>
          </a:p>
          <a:p>
            <a:pPr marL="299085" marR="197485" indent="-287020">
              <a:lnSpc>
                <a:spcPct val="100000"/>
              </a:lnSpc>
              <a:spcBef>
                <a:spcPts val="1125"/>
              </a:spcBef>
              <a:buClr>
                <a:srgbClr val="8D1515"/>
              </a:buClr>
              <a:buSzPct val="145454"/>
              <a:buFont typeface="Arial"/>
              <a:buChar char="•"/>
              <a:tabLst>
                <a:tab pos="299720" algn="l"/>
              </a:tabLst>
            </a:pPr>
            <a:r>
              <a:rPr sz="2200" spc="-7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2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5" dirty="0">
                <a:latin typeface="Times New Roman" pitchFamily="18" charset="0"/>
                <a:cs typeface="Times New Roman" pitchFamily="18" charset="0"/>
              </a:rPr>
              <a:t>preparation</a:t>
            </a:r>
            <a:r>
              <a:rPr sz="22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40" dirty="0">
                <a:latin typeface="Times New Roman" pitchFamily="18" charset="0"/>
                <a:cs typeface="Times New Roman" pitchFamily="18" charset="0"/>
              </a:rPr>
              <a:t>as</a:t>
            </a:r>
            <a:r>
              <a:rPr sz="22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5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22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55" dirty="0">
                <a:latin typeface="Times New Roman" pitchFamily="18" charset="0"/>
                <a:cs typeface="Times New Roman" pitchFamily="18" charset="0"/>
              </a:rPr>
              <a:t>budget</a:t>
            </a:r>
            <a:r>
              <a:rPr sz="22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130" dirty="0">
                <a:latin typeface="Times New Roman" pitchFamily="18" charset="0"/>
                <a:cs typeface="Times New Roman" pitchFamily="18" charset="0"/>
              </a:rPr>
              <a:t>director,</a:t>
            </a:r>
            <a:r>
              <a:rPr sz="2200" spc="-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5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z="22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95" dirty="0">
                <a:latin typeface="Times New Roman" pitchFamily="18" charset="0"/>
                <a:cs typeface="Times New Roman" pitchFamily="18" charset="0"/>
              </a:rPr>
              <a:t>conjunction</a:t>
            </a:r>
            <a:r>
              <a:rPr sz="22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90" dirty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sz="2200" spc="-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0" dirty="0">
                <a:latin typeface="Times New Roman" pitchFamily="18" charset="0"/>
                <a:cs typeface="Times New Roman" pitchFamily="18" charset="0"/>
              </a:rPr>
              <a:t>other</a:t>
            </a:r>
            <a:r>
              <a:rPr sz="22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95" dirty="0">
                <a:latin typeface="Times New Roman" pitchFamily="18" charset="0"/>
                <a:cs typeface="Times New Roman" pitchFamily="18" charset="0"/>
              </a:rPr>
              <a:t>officers</a:t>
            </a:r>
            <a:r>
              <a:rPr sz="2200" spc="-1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65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2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65" dirty="0">
                <a:latin typeface="Times New Roman" pitchFamily="18" charset="0"/>
                <a:cs typeface="Times New Roman" pitchFamily="18" charset="0"/>
              </a:rPr>
              <a:t>an  </a:t>
            </a:r>
            <a:r>
              <a:rPr sz="2200" spc="-75" dirty="0">
                <a:latin typeface="Times New Roman" pitchFamily="18" charset="0"/>
                <a:cs typeface="Times New Roman" pitchFamily="18" charset="0"/>
              </a:rPr>
              <a:t>annual</a:t>
            </a:r>
            <a:r>
              <a:rPr sz="22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0" dirty="0">
                <a:latin typeface="Times New Roman" pitchFamily="18" charset="0"/>
                <a:cs typeface="Times New Roman" pitchFamily="18" charset="0"/>
              </a:rPr>
              <a:t>budget,</a:t>
            </a:r>
            <a:r>
              <a:rPr sz="22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70" dirty="0">
                <a:latin typeface="Times New Roman" pitchFamily="18" charset="0"/>
                <a:cs typeface="Times New Roman" pitchFamily="18" charset="0"/>
              </a:rPr>
              <a:t>covering</a:t>
            </a:r>
            <a:r>
              <a:rPr sz="2200" spc="-2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120" dirty="0">
                <a:latin typeface="Times New Roman" pitchFamily="18" charset="0"/>
                <a:cs typeface="Times New Roman" pitchFamily="18" charset="0"/>
              </a:rPr>
              <a:t>all</a:t>
            </a:r>
            <a:r>
              <a:rPr sz="22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100" dirty="0">
                <a:latin typeface="Times New Roman" pitchFamily="18" charset="0"/>
                <a:cs typeface="Times New Roman" pitchFamily="18" charset="0"/>
              </a:rPr>
              <a:t>activities</a:t>
            </a:r>
            <a:r>
              <a:rPr sz="22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6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2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9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2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75" dirty="0">
                <a:latin typeface="Times New Roman" pitchFamily="18" charset="0"/>
                <a:cs typeface="Times New Roman" pitchFamily="18" charset="0"/>
              </a:rPr>
              <a:t>corporation</a:t>
            </a:r>
            <a:r>
              <a:rPr sz="22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5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sz="22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65" dirty="0">
                <a:latin typeface="Times New Roman" pitchFamily="18" charset="0"/>
                <a:cs typeface="Times New Roman" pitchFamily="18" charset="0"/>
              </a:rPr>
              <a:t>submit</a:t>
            </a:r>
            <a:r>
              <a:rPr sz="22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65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2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65" dirty="0">
                <a:latin typeface="Times New Roman" pitchFamily="18" charset="0"/>
                <a:cs typeface="Times New Roman" pitchFamily="18" charset="0"/>
              </a:rPr>
              <a:t>board</a:t>
            </a:r>
            <a:r>
              <a:rPr sz="22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70" dirty="0">
                <a:latin typeface="Times New Roman" pitchFamily="18" charset="0"/>
                <a:cs typeface="Times New Roman" pitchFamily="18" charset="0"/>
              </a:rPr>
              <a:t>of  </a:t>
            </a:r>
            <a:r>
              <a:rPr sz="2200" spc="-90" dirty="0">
                <a:latin typeface="Times New Roman" pitchFamily="18" charset="0"/>
                <a:cs typeface="Times New Roman" pitchFamily="18" charset="0"/>
              </a:rPr>
              <a:t>directors</a:t>
            </a:r>
            <a:r>
              <a:rPr sz="22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90" dirty="0">
                <a:latin typeface="Times New Roman" pitchFamily="18" charset="0"/>
                <a:cs typeface="Times New Roman" pitchFamily="18" charset="0"/>
              </a:rPr>
              <a:t>prior</a:t>
            </a:r>
            <a:r>
              <a:rPr sz="2200" spc="-2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65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2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9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200" spc="-2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105" dirty="0">
                <a:latin typeface="Times New Roman" pitchFamily="18" charset="0"/>
                <a:cs typeface="Times New Roman" pitchFamily="18" charset="0"/>
              </a:rPr>
              <a:t>fiscal</a:t>
            </a:r>
            <a:r>
              <a:rPr sz="22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140" dirty="0">
                <a:latin typeface="Times New Roman" pitchFamily="18" charset="0"/>
                <a:cs typeface="Times New Roman" pitchFamily="18" charset="0"/>
              </a:rPr>
              <a:t>year.</a:t>
            </a:r>
            <a:endParaRPr sz="2200">
              <a:latin typeface="Times New Roman" pitchFamily="18" charset="0"/>
              <a:cs typeface="Times New Roman" pitchFamily="18" charset="0"/>
            </a:endParaRPr>
          </a:p>
          <a:p>
            <a:pPr marL="299085" marR="770255" indent="-287020">
              <a:lnSpc>
                <a:spcPct val="100000"/>
              </a:lnSpc>
              <a:spcBef>
                <a:spcPts val="1135"/>
              </a:spcBef>
              <a:buClr>
                <a:srgbClr val="8D1515"/>
              </a:buClr>
              <a:buSzPct val="145454"/>
              <a:buFont typeface="Arial"/>
              <a:buChar char="•"/>
              <a:tabLst>
                <a:tab pos="299720" algn="l"/>
              </a:tabLst>
            </a:pPr>
            <a:r>
              <a:rPr sz="2200" spc="-7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2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5" dirty="0">
                <a:latin typeface="Times New Roman" pitchFamily="18" charset="0"/>
                <a:cs typeface="Times New Roman" pitchFamily="18" charset="0"/>
              </a:rPr>
              <a:t>preparation</a:t>
            </a:r>
            <a:r>
              <a:rPr sz="22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5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22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90" dirty="0">
                <a:latin typeface="Times New Roman" pitchFamily="18" charset="0"/>
                <a:cs typeface="Times New Roman" pitchFamily="18" charset="0"/>
              </a:rPr>
              <a:t>interpretation</a:t>
            </a:r>
            <a:r>
              <a:rPr sz="22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6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2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120" dirty="0">
                <a:latin typeface="Times New Roman" pitchFamily="18" charset="0"/>
                <a:cs typeface="Times New Roman" pitchFamily="18" charset="0"/>
              </a:rPr>
              <a:t>all</a:t>
            </a:r>
            <a:r>
              <a:rPr sz="22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95" dirty="0">
                <a:latin typeface="Times New Roman" pitchFamily="18" charset="0"/>
                <a:cs typeface="Times New Roman" pitchFamily="18" charset="0"/>
              </a:rPr>
              <a:t>statistical</a:t>
            </a:r>
            <a:r>
              <a:rPr sz="22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0" dirty="0">
                <a:latin typeface="Times New Roman" pitchFamily="18" charset="0"/>
                <a:cs typeface="Times New Roman" pitchFamily="18" charset="0"/>
              </a:rPr>
              <a:t>records</a:t>
            </a:r>
            <a:r>
              <a:rPr sz="2200" spc="-2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5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22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0" dirty="0">
                <a:latin typeface="Times New Roman" pitchFamily="18" charset="0"/>
                <a:cs typeface="Times New Roman" pitchFamily="18" charset="0"/>
              </a:rPr>
              <a:t>reports</a:t>
            </a:r>
            <a:r>
              <a:rPr sz="2200" spc="-2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65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2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90" dirty="0">
                <a:latin typeface="Times New Roman" pitchFamily="18" charset="0"/>
                <a:cs typeface="Times New Roman" pitchFamily="18" charset="0"/>
              </a:rPr>
              <a:t>the  corporation.</a:t>
            </a:r>
            <a:endParaRPr sz="2200">
              <a:latin typeface="Times New Roman" pitchFamily="18" charset="0"/>
              <a:cs typeface="Times New Roman" pitchFamily="18" charset="0"/>
            </a:endParaRPr>
          </a:p>
          <a:p>
            <a:pPr marL="299085" indent="-287020">
              <a:lnSpc>
                <a:spcPct val="100000"/>
              </a:lnSpc>
              <a:spcBef>
                <a:spcPts val="1130"/>
              </a:spcBef>
              <a:buClr>
                <a:srgbClr val="8D1515"/>
              </a:buClr>
              <a:buSzPct val="145454"/>
              <a:buFont typeface="Arial"/>
              <a:buChar char="•"/>
              <a:tabLst>
                <a:tab pos="299720" algn="l"/>
              </a:tabLst>
            </a:pPr>
            <a:r>
              <a:rPr sz="2200" spc="-7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2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55" dirty="0">
                <a:latin typeface="Times New Roman" pitchFamily="18" charset="0"/>
                <a:cs typeface="Times New Roman" pitchFamily="18" charset="0"/>
              </a:rPr>
              <a:t>costing</a:t>
            </a:r>
            <a:r>
              <a:rPr sz="22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6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2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120" dirty="0">
                <a:latin typeface="Times New Roman" pitchFamily="18" charset="0"/>
                <a:cs typeface="Times New Roman" pitchFamily="18" charset="0"/>
              </a:rPr>
              <a:t>all</a:t>
            </a:r>
            <a:r>
              <a:rPr sz="22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0" dirty="0">
                <a:latin typeface="Times New Roman" pitchFamily="18" charset="0"/>
                <a:cs typeface="Times New Roman" pitchFamily="18" charset="0"/>
              </a:rPr>
              <a:t>physical</a:t>
            </a:r>
            <a:r>
              <a:rPr sz="22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95" dirty="0">
                <a:latin typeface="Times New Roman" pitchFamily="18" charset="0"/>
                <a:cs typeface="Times New Roman" pitchFamily="18" charset="0"/>
              </a:rPr>
              <a:t>inventories.</a:t>
            </a:r>
            <a:endParaRPr sz="2200">
              <a:latin typeface="Times New Roman" pitchFamily="18" charset="0"/>
              <a:cs typeface="Times New Roman" pitchFamily="18" charset="0"/>
            </a:endParaRPr>
          </a:p>
          <a:p>
            <a:pPr marL="299085" indent="-287020">
              <a:lnSpc>
                <a:spcPct val="100000"/>
              </a:lnSpc>
              <a:spcBef>
                <a:spcPts val="1125"/>
              </a:spcBef>
              <a:buClr>
                <a:srgbClr val="8D1515"/>
              </a:buClr>
              <a:buSzPct val="145454"/>
              <a:buFont typeface="Arial"/>
              <a:buChar char="•"/>
              <a:tabLst>
                <a:tab pos="299720" algn="l"/>
              </a:tabLst>
            </a:pPr>
            <a:r>
              <a:rPr sz="2200" spc="-7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2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0" dirty="0">
                <a:latin typeface="Times New Roman" pitchFamily="18" charset="0"/>
                <a:cs typeface="Times New Roman" pitchFamily="18" charset="0"/>
              </a:rPr>
              <a:t>compilation</a:t>
            </a:r>
            <a:r>
              <a:rPr sz="2200" spc="-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65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2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0" dirty="0">
                <a:latin typeface="Times New Roman" pitchFamily="18" charset="0"/>
                <a:cs typeface="Times New Roman" pitchFamily="18" charset="0"/>
              </a:rPr>
              <a:t>production</a:t>
            </a:r>
            <a:r>
              <a:rPr sz="22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5" dirty="0">
                <a:latin typeface="Times New Roman" pitchFamily="18" charset="0"/>
                <a:cs typeface="Times New Roman" pitchFamily="18" charset="0"/>
              </a:rPr>
              <a:t>costs.</a:t>
            </a:r>
            <a:endParaRPr sz="2200">
              <a:latin typeface="Times New Roman" pitchFamily="18" charset="0"/>
              <a:cs typeface="Times New Roman" pitchFamily="18" charset="0"/>
            </a:endParaRPr>
          </a:p>
          <a:p>
            <a:pPr marL="299085" indent="-287020">
              <a:lnSpc>
                <a:spcPct val="100000"/>
              </a:lnSpc>
              <a:spcBef>
                <a:spcPts val="1130"/>
              </a:spcBef>
              <a:buClr>
                <a:srgbClr val="8D1515"/>
              </a:buClr>
              <a:buSzPct val="145454"/>
              <a:buFont typeface="Arial"/>
              <a:buChar char="•"/>
              <a:tabLst>
                <a:tab pos="299720" algn="l"/>
              </a:tabLst>
            </a:pPr>
            <a:r>
              <a:rPr sz="2200" spc="-50" dirty="0">
                <a:latin typeface="Times New Roman" pitchFamily="18" charset="0"/>
                <a:cs typeface="Times New Roman" pitchFamily="18" charset="0"/>
              </a:rPr>
              <a:t>Continuous</a:t>
            </a:r>
            <a:r>
              <a:rPr sz="22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5" dirty="0">
                <a:latin typeface="Times New Roman" pitchFamily="18" charset="0"/>
                <a:cs typeface="Times New Roman" pitchFamily="18" charset="0"/>
              </a:rPr>
              <a:t>audit</a:t>
            </a:r>
            <a:r>
              <a:rPr sz="22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65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2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120" dirty="0">
                <a:latin typeface="Times New Roman" pitchFamily="18" charset="0"/>
                <a:cs typeface="Times New Roman" pitchFamily="18" charset="0"/>
              </a:rPr>
              <a:t>all</a:t>
            </a:r>
            <a:r>
              <a:rPr sz="22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0" dirty="0">
                <a:latin typeface="Times New Roman" pitchFamily="18" charset="0"/>
                <a:cs typeface="Times New Roman" pitchFamily="18" charset="0"/>
              </a:rPr>
              <a:t>accounts</a:t>
            </a:r>
            <a:r>
              <a:rPr sz="2200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5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22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0" dirty="0">
                <a:latin typeface="Times New Roman" pitchFamily="18" charset="0"/>
                <a:cs typeface="Times New Roman" pitchFamily="18" charset="0"/>
              </a:rPr>
              <a:t>records</a:t>
            </a:r>
            <a:r>
              <a:rPr sz="2200" spc="-2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65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2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9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200" spc="-2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80" dirty="0">
                <a:latin typeface="Times New Roman" pitchFamily="18" charset="0"/>
                <a:cs typeface="Times New Roman" pitchFamily="18" charset="0"/>
              </a:rPr>
              <a:t>corporation</a:t>
            </a:r>
            <a:r>
              <a:rPr sz="22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95" dirty="0">
                <a:latin typeface="Times New Roman" pitchFamily="18" charset="0"/>
                <a:cs typeface="Times New Roman" pitchFamily="18" charset="0"/>
              </a:rPr>
              <a:t>wherever</a:t>
            </a:r>
            <a:r>
              <a:rPr sz="2200" spc="-18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spc="-110" dirty="0">
                <a:latin typeface="Times New Roman" pitchFamily="18" charset="0"/>
                <a:cs typeface="Times New Roman" pitchFamily="18" charset="0"/>
              </a:rPr>
              <a:t>located.</a:t>
            </a:r>
            <a:endParaRPr sz="22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70879" y="1212545"/>
            <a:ext cx="14446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45" dirty="0"/>
              <a:t>Contd.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24000" y="2133600"/>
            <a:ext cx="9395460" cy="2153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7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compilation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costs</a:t>
            </a:r>
            <a:r>
              <a:rPr sz="2400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0" dirty="0">
                <a:latin typeface="Times New Roman" pitchFamily="18" charset="0"/>
                <a:cs typeface="Times New Roman" pitchFamily="18" charset="0"/>
              </a:rPr>
              <a:t>distribution.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 marR="1135380" indent="-287020">
              <a:lnSpc>
                <a:spcPct val="100000"/>
              </a:lnSpc>
              <a:spcBef>
                <a:spcPts val="1180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7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installation</a:t>
            </a:r>
            <a:r>
              <a:rPr sz="2400" spc="-1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5" dirty="0">
                <a:latin typeface="Times New Roman" pitchFamily="18" charset="0"/>
                <a:cs typeface="Times New Roman" pitchFamily="18" charset="0"/>
              </a:rPr>
              <a:t>interpretation</a:t>
            </a:r>
            <a:r>
              <a:rPr sz="2400" spc="-2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30" dirty="0">
                <a:latin typeface="Times New Roman" pitchFamily="18" charset="0"/>
                <a:cs typeface="Times New Roman" pitchFamily="18" charset="0"/>
              </a:rPr>
              <a:t>all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accounting</a:t>
            </a:r>
            <a:r>
              <a:rPr sz="2400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5" dirty="0">
                <a:latin typeface="Times New Roman" pitchFamily="18" charset="0"/>
                <a:cs typeface="Times New Roman" pitchFamily="18" charset="0"/>
              </a:rPr>
              <a:t>records</a:t>
            </a:r>
            <a:r>
              <a:rPr sz="2400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the  corporation.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 indent="-287020">
              <a:lnSpc>
                <a:spcPct val="100000"/>
              </a:lnSpc>
              <a:spcBef>
                <a:spcPts val="1175"/>
              </a:spcBef>
              <a:buClr>
                <a:srgbClr val="8D1515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7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preparation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0" dirty="0">
                <a:latin typeface="Times New Roman" pitchFamily="18" charset="0"/>
                <a:cs typeface="Times New Roman" pitchFamily="18" charset="0"/>
              </a:rPr>
              <a:t>interpretation</a:t>
            </a:r>
            <a:r>
              <a:rPr sz="2400" spc="-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10" dirty="0">
                <a:latin typeface="Times New Roman" pitchFamily="18" charset="0"/>
                <a:cs typeface="Times New Roman" pitchFamily="18" charset="0"/>
              </a:rPr>
              <a:t>financial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statements</a:t>
            </a:r>
            <a:r>
              <a:rPr sz="2400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reports</a:t>
            </a:r>
            <a:r>
              <a:rPr sz="24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of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2400" spc="-9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corporation.</a:t>
            </a:r>
            <a:endParaRPr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101</TotalTime>
  <Words>845</Words>
  <Application>Microsoft Office PowerPoint</Application>
  <PresentationFormat>Custom</PresentationFormat>
  <Paragraphs>82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UNIT-1 TOPIC- MANAGEMENT ACCOUNTING (M.Com. (Previous year)</vt:lpstr>
      <vt:lpstr>MANAGEMENT ACCOUNTNG DEFINED</vt:lpstr>
      <vt:lpstr>OBJECTIVES</vt:lpstr>
      <vt:lpstr>Need and Importance of Management Accounting</vt:lpstr>
      <vt:lpstr>Need and Importance of Management  Accounting</vt:lpstr>
      <vt:lpstr>Functions</vt:lpstr>
      <vt:lpstr>Contd..</vt:lpstr>
      <vt:lpstr>SCOPE OF MANAGEMENT ACCOUNTING</vt:lpstr>
      <vt:lpstr>Contd.</vt:lpstr>
      <vt:lpstr>Contd.</vt:lpstr>
      <vt:lpstr>LIMITATIONS OF MANAGEMENT ACCOUNTING</vt:lpstr>
      <vt:lpstr>Who is Management accountant?</vt:lpstr>
      <vt:lpstr>Functions of Management Accountant</vt:lpstr>
      <vt:lpstr>Functions of Management Accountant</vt:lpstr>
      <vt:lpstr>Duties of a management accountant</vt:lpstr>
      <vt:lpstr>Contd.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 ACCOUNTING</dc:title>
  <dc:creator>Dahiya</dc:creator>
  <cp:lastModifiedBy>lenovo</cp:lastModifiedBy>
  <cp:revision>11</cp:revision>
  <dcterms:created xsi:type="dcterms:W3CDTF">2020-01-23T12:03:40Z</dcterms:created>
  <dcterms:modified xsi:type="dcterms:W3CDTF">2020-01-26T09:31:16Z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2015-02-08T00:00:00Z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2020-01-23T00:00:00Z</vt:filetime>
  </property>
</Properties>
</file>